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4"/>
  </p:notesMasterIdLst>
  <p:handoutMasterIdLst>
    <p:handoutMasterId r:id="rId75"/>
  </p:handoutMasterIdLst>
  <p:sldIdLst>
    <p:sldId id="256" r:id="rId2"/>
    <p:sldId id="257" r:id="rId3"/>
    <p:sldId id="280" r:id="rId4"/>
    <p:sldId id="281" r:id="rId5"/>
    <p:sldId id="282" r:id="rId6"/>
    <p:sldId id="270" r:id="rId7"/>
    <p:sldId id="273" r:id="rId8"/>
    <p:sldId id="271" r:id="rId9"/>
    <p:sldId id="272" r:id="rId10"/>
    <p:sldId id="348" r:id="rId11"/>
    <p:sldId id="330" r:id="rId12"/>
    <p:sldId id="321" r:id="rId13"/>
    <p:sldId id="276" r:id="rId14"/>
    <p:sldId id="318" r:id="rId15"/>
    <p:sldId id="328" r:id="rId16"/>
    <p:sldId id="331" r:id="rId17"/>
    <p:sldId id="327" r:id="rId18"/>
    <p:sldId id="324" r:id="rId19"/>
    <p:sldId id="277" r:id="rId20"/>
    <p:sldId id="322" r:id="rId21"/>
    <p:sldId id="283" r:id="rId22"/>
    <p:sldId id="284" r:id="rId23"/>
    <p:sldId id="344" r:id="rId24"/>
    <p:sldId id="302" r:id="rId25"/>
    <p:sldId id="347" r:id="rId26"/>
    <p:sldId id="285" r:id="rId27"/>
    <p:sldId id="334" r:id="rId28"/>
    <p:sldId id="298" r:id="rId29"/>
    <p:sldId id="278" r:id="rId30"/>
    <p:sldId id="286" r:id="rId31"/>
    <p:sldId id="333" r:id="rId32"/>
    <p:sldId id="300" r:id="rId33"/>
    <p:sldId id="301" r:id="rId34"/>
    <p:sldId id="345" r:id="rId35"/>
    <p:sldId id="289" r:id="rId36"/>
    <p:sldId id="290" r:id="rId37"/>
    <p:sldId id="291" r:id="rId38"/>
    <p:sldId id="292" r:id="rId39"/>
    <p:sldId id="293" r:id="rId40"/>
    <p:sldId id="341" r:id="rId41"/>
    <p:sldId id="342" r:id="rId42"/>
    <p:sldId id="335" r:id="rId43"/>
    <p:sldId id="336" r:id="rId44"/>
    <p:sldId id="337" r:id="rId45"/>
    <p:sldId id="338" r:id="rId46"/>
    <p:sldId id="339" r:id="rId47"/>
    <p:sldId id="340" r:id="rId48"/>
    <p:sldId id="309" r:id="rId49"/>
    <p:sldId id="303" r:id="rId50"/>
    <p:sldId id="295" r:id="rId51"/>
    <p:sldId id="304" r:id="rId52"/>
    <p:sldId id="296" r:id="rId53"/>
    <p:sldId id="305" r:id="rId54"/>
    <p:sldId id="306" r:id="rId55"/>
    <p:sldId id="297" r:id="rId56"/>
    <p:sldId id="299" r:id="rId57"/>
    <p:sldId id="346" r:id="rId58"/>
    <p:sldId id="307" r:id="rId59"/>
    <p:sldId id="319" r:id="rId60"/>
    <p:sldId id="294" r:id="rId61"/>
    <p:sldId id="314" r:id="rId62"/>
    <p:sldId id="316" r:id="rId63"/>
    <p:sldId id="326" r:id="rId64"/>
    <p:sldId id="288" r:id="rId65"/>
    <p:sldId id="308" r:id="rId66"/>
    <p:sldId id="310" r:id="rId67"/>
    <p:sldId id="343" r:id="rId68"/>
    <p:sldId id="311" r:id="rId69"/>
    <p:sldId id="312" r:id="rId70"/>
    <p:sldId id="317" r:id="rId71"/>
    <p:sldId id="320" r:id="rId72"/>
    <p:sldId id="268" r:id="rId7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0871" autoAdjust="0"/>
  </p:normalViewPr>
  <p:slideViewPr>
    <p:cSldViewPr>
      <p:cViewPr>
        <p:scale>
          <a:sx n="100" d="100"/>
          <a:sy n="100" d="100"/>
        </p:scale>
        <p:origin x="-132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www.usatoday.com/story/tech/2018/04/08/apple-co-founder-steve-wozniak-says-hes-leaving-facebook/497392002/"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trends.google.com/trends/" TargetMode="External"/><Relationship Id="rId2" Type="http://schemas.openxmlformats.org/officeDocument/2006/relationships/hyperlink" Target="https://en.wikipedia.org/wiki/Google_Traffic" TargetMode="Externa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www.superfly.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ata.gov.hk/en/"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ww.wired.com/2015/03/orbital-insight/" TargetMode="External"/><Relationship Id="rId2" Type="http://schemas.openxmlformats.org/officeDocument/2006/relationships/hyperlink" Target="https://orbitalinsight.com/" TargetMode="Externa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rsmetrics.com/"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askus.business.hsbc.com.hk/english/bot.htm?isJSEnabled=1&amp;businessArea=Root&amp;channel=Root&amp;startContext=Root.Cards.Business%20MasterCard"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hyperlink" Target="https://www.researchgate.net/publication/262876553_The_Smart_Device_for_Healthcare_Service_Iris_diagnosis_application" TargetMode="External"/><Relationship Id="rId2" Type="http://schemas.openxmlformats.org/officeDocument/2006/relationships/hyperlink" Target="https://www.alliancehealth.org.nz/tech-talks/data-digital-ai-app/app-uses-smartphone-selfies-to-screen-for-pancreatic-cancer" TargetMode="Externa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cloud.google.com/vision/" TargetMode="External"/><Relationship Id="rId2" Type="http://schemas.openxmlformats.org/officeDocument/2006/relationships/hyperlink" Target="https://cloud.google.com/natural-language/" TargetMode="Externa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tmp"/><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hyperlink" Target="https://www.statista.com/statistics/558226/number-of-facebook-users-in-hong-kong/"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http://www.tomshardware.com/news/facebook-exploit-data-american-voters,36688.html"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Search_engine_optimization" TargetMode="External"/><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hyperlink" Target="http://projector.tensorflow.org/"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image" Target="../media/image60.tmp"/><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www.tableau.com/" TargetMode="External"/><Relationship Id="rId2" Type="http://schemas.openxmlformats.org/officeDocument/2006/relationships/hyperlink" Target="https://github.com/d3/d3/wiki/gallery"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A.I. and Investing</a:t>
            </a:r>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Your Input…….</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60" y="1670052"/>
            <a:ext cx="2845468" cy="2845468"/>
          </a:xfrm>
          <a:prstGeom prst="rect">
            <a:avLst/>
          </a:prstGeom>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973" t="6580" r="13713"/>
          <a:stretch/>
        </p:blipFill>
        <p:spPr bwMode="auto">
          <a:xfrm>
            <a:off x="467544" y="1700807"/>
            <a:ext cx="5256584" cy="4229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797500" y="4725144"/>
            <a:ext cx="1008609" cy="830997"/>
          </a:xfrm>
          <a:prstGeom prst="rect">
            <a:avLst/>
          </a:prstGeom>
          <a:noFill/>
        </p:spPr>
        <p:txBody>
          <a:bodyPr wrap="none" rtlCol="0">
            <a:spAutoFit/>
          </a:bodyPr>
          <a:lstStyle/>
          <a:p>
            <a:r>
              <a:rPr lang="en-US" dirty="0" smtClean="0"/>
              <a:t>sli.do </a:t>
            </a:r>
          </a:p>
          <a:p>
            <a:r>
              <a:rPr lang="en-US" dirty="0"/>
              <a:t>bdaii1</a:t>
            </a:r>
          </a:p>
        </p:txBody>
      </p:sp>
    </p:spTree>
    <p:extLst>
      <p:ext uri="{BB962C8B-B14F-4D97-AF65-F5344CB8AC3E}">
        <p14:creationId xmlns:p14="http://schemas.microsoft.com/office/powerpoint/2010/main" val="31018632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Key Themes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b="1" dirty="0"/>
              <a:t>Portfolio (what do buy)</a:t>
            </a:r>
          </a:p>
          <a:p>
            <a:pPr lvl="1"/>
            <a:r>
              <a:rPr lang="en-US" sz="2000" dirty="0"/>
              <a:t>Stock Pickings</a:t>
            </a:r>
          </a:p>
          <a:p>
            <a:pPr lvl="1"/>
            <a:r>
              <a:rPr lang="en-US" sz="2000" dirty="0"/>
              <a:t>Fundamental: values, prospects</a:t>
            </a:r>
          </a:p>
          <a:p>
            <a:pPr lvl="1"/>
            <a:r>
              <a:rPr lang="en-US" sz="2000" dirty="0"/>
              <a:t>Quantitative: statistics, </a:t>
            </a:r>
            <a:r>
              <a:rPr lang="en-US" sz="2000" dirty="0" smtClean="0"/>
              <a:t>models </a:t>
            </a:r>
            <a:endParaRPr lang="en-US" sz="2000" dirty="0"/>
          </a:p>
          <a:p>
            <a:pPr marL="457200" indent="-457200">
              <a:buFont typeface="Arial" panose="020B0604020202020204" pitchFamily="34" charset="0"/>
              <a:buChar char="•"/>
            </a:pPr>
            <a:endParaRPr lang="en-US" sz="2000" b="1" dirty="0" smtClean="0"/>
          </a:p>
          <a:p>
            <a:pPr marL="457200" indent="-457200">
              <a:buFont typeface="Arial" panose="020B0604020202020204" pitchFamily="34" charset="0"/>
              <a:buChar char="•"/>
            </a:pPr>
            <a:r>
              <a:rPr lang="en-US" sz="2000" b="1" dirty="0" smtClean="0"/>
              <a:t>Trading </a:t>
            </a:r>
            <a:r>
              <a:rPr lang="en-US" sz="2000" b="1" dirty="0"/>
              <a:t>(how to buy)</a:t>
            </a:r>
          </a:p>
          <a:p>
            <a:pPr lvl="1"/>
            <a:r>
              <a:rPr lang="en-US" sz="2000" dirty="0"/>
              <a:t>Algorithmic Trading</a:t>
            </a:r>
          </a:p>
          <a:p>
            <a:pPr lvl="1"/>
            <a:r>
              <a:rPr lang="en-US" sz="2000" dirty="0"/>
              <a:t>HFT (High Frequency Trading)</a:t>
            </a:r>
          </a:p>
          <a:p>
            <a:pPr lvl="1"/>
            <a:r>
              <a:rPr lang="en-US" sz="2000" dirty="0"/>
              <a:t>Program Trading</a:t>
            </a:r>
          </a:p>
          <a:p>
            <a:pPr lvl="1"/>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2" name="AutoShape 2" descr="automated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utomatedçåçæå°çµ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automatedçåçæå°çµ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4304878"/>
            <a:ext cx="2200275"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052736"/>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37809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Roles of Humans and Machines</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Short </a:t>
            </a:r>
            <a:r>
              <a:rPr lang="en-US" sz="1800" b="1" dirty="0"/>
              <a:t>term </a:t>
            </a:r>
            <a:r>
              <a:rPr lang="en-US" sz="1800" b="1" dirty="0" smtClean="0"/>
              <a:t>trading</a:t>
            </a:r>
            <a:r>
              <a:rPr lang="en-US" sz="1800" dirty="0" smtClean="0"/>
              <a:t>: (e.g. high frequency, </a:t>
            </a:r>
            <a:r>
              <a:rPr lang="en-US" sz="1800" dirty="0"/>
              <a:t>market </a:t>
            </a:r>
            <a:r>
              <a:rPr lang="en-US" sz="1800" dirty="0" smtClean="0"/>
              <a:t>making) </a:t>
            </a:r>
            <a:r>
              <a:rPr lang="en-US" sz="1800" b="1" dirty="0">
                <a:solidFill>
                  <a:srgbClr val="0070C0"/>
                </a:solidFill>
              </a:rPr>
              <a:t>humans already play a very small role</a:t>
            </a:r>
            <a:r>
              <a:rPr lang="en-US" sz="1800" dirty="0"/>
              <a:t>.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solidFill>
                  <a:srgbClr val="00072E"/>
                </a:solidFill>
              </a:rPr>
              <a:t>Medium </a:t>
            </a:r>
            <a:r>
              <a:rPr lang="en-US" sz="1800" b="1" dirty="0">
                <a:solidFill>
                  <a:srgbClr val="00072E"/>
                </a:solidFill>
              </a:rPr>
              <a:t>term investment </a:t>
            </a:r>
            <a:r>
              <a:rPr lang="en-US" sz="1800" b="1" dirty="0" smtClean="0">
                <a:solidFill>
                  <a:srgbClr val="00072E"/>
                </a:solidFill>
              </a:rPr>
              <a:t>horizon</a:t>
            </a:r>
            <a:r>
              <a:rPr lang="en-US" sz="1800" dirty="0" smtClean="0"/>
              <a:t>: </a:t>
            </a:r>
            <a:r>
              <a:rPr lang="en-US" sz="1800" dirty="0"/>
              <a:t>machines </a:t>
            </a:r>
            <a:r>
              <a:rPr lang="en-US" sz="1800" dirty="0" smtClean="0"/>
              <a:t>are </a:t>
            </a:r>
            <a:r>
              <a:rPr lang="en-US" sz="1800" b="1" dirty="0">
                <a:solidFill>
                  <a:srgbClr val="0070C0"/>
                </a:solidFill>
              </a:rPr>
              <a:t>becoming increasingly relevant</a:t>
            </a:r>
            <a:r>
              <a:rPr lang="en-US" sz="1800" dirty="0"/>
              <a:t>. </a:t>
            </a:r>
            <a:r>
              <a:rPr lang="en-US" sz="1800" dirty="0" smtClean="0"/>
              <a:t>It can quickly </a:t>
            </a:r>
            <a:r>
              <a:rPr lang="en-US" sz="1800" dirty="0"/>
              <a:t>analyze news feeds and tweets, process </a:t>
            </a:r>
            <a:r>
              <a:rPr lang="en-US" sz="1800" dirty="0" smtClean="0"/>
              <a:t>earnings statements</a:t>
            </a:r>
            <a:r>
              <a:rPr lang="en-US" sz="1800" dirty="0"/>
              <a:t>, scrape websites, and trade on these instantaneously. These strategies are already eroding the advantage </a:t>
            </a:r>
            <a:r>
              <a:rPr lang="en-US" sz="1800" dirty="0" smtClean="0"/>
              <a:t>of fundamental </a:t>
            </a:r>
            <a:r>
              <a:rPr lang="en-US" sz="1800" dirty="0"/>
              <a:t>analysts, equity long-short managers and macro investors.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Long </a:t>
            </a:r>
            <a:r>
              <a:rPr lang="en-US" sz="1800" b="1" dirty="0"/>
              <a:t>term </a:t>
            </a:r>
            <a:r>
              <a:rPr lang="en-US" sz="1800" b="1" dirty="0" smtClean="0"/>
              <a:t>horizon</a:t>
            </a:r>
            <a:r>
              <a:rPr lang="en-US" sz="1800" dirty="0" smtClean="0"/>
              <a:t>: </a:t>
            </a:r>
            <a:r>
              <a:rPr lang="en-US" sz="1800" b="1" dirty="0">
                <a:solidFill>
                  <a:srgbClr val="0070C0"/>
                </a:solidFill>
              </a:rPr>
              <a:t>machines will likely not be able to compete with strong macro and fundamental human </a:t>
            </a:r>
            <a:r>
              <a:rPr lang="en-US" sz="1800" b="1" dirty="0" smtClean="0">
                <a:solidFill>
                  <a:srgbClr val="0070C0"/>
                </a:solidFill>
              </a:rPr>
              <a:t>investors </a:t>
            </a:r>
            <a:r>
              <a:rPr lang="en-US" sz="1800" b="1" dirty="0" smtClean="0">
                <a:solidFill>
                  <a:srgbClr val="00B050"/>
                </a:solidFill>
              </a:rPr>
              <a:t>(yet !?)</a:t>
            </a:r>
            <a:r>
              <a:rPr lang="en-US" sz="1800" dirty="0" smtClean="0"/>
              <a:t>. Machines </a:t>
            </a:r>
            <a:r>
              <a:rPr lang="en-US" sz="1800" dirty="0"/>
              <a:t>will likely </a:t>
            </a:r>
            <a:r>
              <a:rPr lang="en-US" sz="1800" dirty="0" smtClean="0"/>
              <a:t>not do </a:t>
            </a:r>
            <a:r>
              <a:rPr lang="en-US" sz="1800" dirty="0"/>
              <a:t>well in assessing regime changes (market turning points) and forecasts which involve interpreting more </a:t>
            </a:r>
            <a:r>
              <a:rPr lang="en-US" sz="1800" dirty="0" smtClean="0"/>
              <a:t>complicated human </a:t>
            </a:r>
            <a:r>
              <a:rPr lang="en-US" sz="1800" dirty="0"/>
              <a:t>responses such as those of politicians and central bankers, understanding client positioning, or anticipating crowding.</a:t>
            </a:r>
          </a:p>
          <a:p>
            <a:pPr lvl="1"/>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Tree>
    <p:extLst>
      <p:ext uri="{BB962C8B-B14F-4D97-AF65-F5344CB8AC3E}">
        <p14:creationId xmlns:p14="http://schemas.microsoft.com/office/powerpoint/2010/main" val="36725507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Trend </a:t>
            </a:r>
            <a:r>
              <a:rPr lang="en-US" dirty="0" smtClean="0"/>
              <a:t>#1: Data, Data, Data….</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72816"/>
            <a:ext cx="7086600"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5822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Individuals: Social Media </a:t>
            </a:r>
            <a:endParaRPr lang="en-US" dirty="0"/>
          </a:p>
        </p:txBody>
      </p:sp>
      <p:sp>
        <p:nvSpPr>
          <p:cNvPr id="7" name="Content Placeholder 1"/>
          <p:cNvSpPr txBox="1">
            <a:spLocks/>
          </p:cNvSpPr>
          <p:nvPr/>
        </p:nvSpPr>
        <p:spPr>
          <a:xfrm>
            <a:off x="395536" y="1700808"/>
            <a:ext cx="432048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Apple </a:t>
            </a:r>
            <a:r>
              <a:rPr lang="en-US" sz="1800" dirty="0">
                <a:hlinkClick r:id="rId2"/>
              </a:rPr>
              <a:t>co-founder Steve </a:t>
            </a:r>
            <a:r>
              <a:rPr lang="en-US" sz="1800" dirty="0" smtClean="0">
                <a:hlinkClick r:id="rId2"/>
              </a:rPr>
              <a:t>Wozniak</a:t>
            </a:r>
            <a:r>
              <a:rPr lang="en-US" sz="1800" dirty="0" smtClean="0"/>
              <a:t>: </a:t>
            </a:r>
            <a:r>
              <a:rPr lang="en-US" sz="1800" i="1" dirty="0" smtClean="0"/>
              <a:t>"Apple </a:t>
            </a:r>
            <a:r>
              <a:rPr lang="en-US" sz="1800" i="1" dirty="0"/>
              <a:t>makes its money off of good products, not off of you," Wozniak said. "As they say, with Facebook, </a:t>
            </a:r>
            <a:r>
              <a:rPr lang="en-US" sz="1800" b="1" i="1" dirty="0">
                <a:solidFill>
                  <a:srgbClr val="0070C0"/>
                </a:solidFill>
              </a:rPr>
              <a:t>you are the </a:t>
            </a:r>
            <a:r>
              <a:rPr lang="en-US" sz="1800" b="1" i="1" dirty="0" smtClean="0">
                <a:solidFill>
                  <a:srgbClr val="0070C0"/>
                </a:solidFill>
              </a:rPr>
              <a:t>product</a:t>
            </a:r>
            <a:r>
              <a:rPr lang="en-US" sz="1800" i="1" dirty="0" smtClean="0"/>
              <a:t>.“</a:t>
            </a:r>
          </a:p>
          <a:p>
            <a:pPr marL="0" indent="0"/>
            <a:endParaRPr lang="en-US" sz="1800" i="1" dirty="0"/>
          </a:p>
          <a:p>
            <a:pPr marL="0" indent="0"/>
            <a:endParaRPr lang="en-US" sz="1800" i="1" dirty="0" smtClean="0"/>
          </a:p>
          <a:p>
            <a:pPr marL="0" indent="0"/>
            <a:r>
              <a:rPr lang="en-US" sz="1800" b="1" i="1" dirty="0" smtClean="0">
                <a:solidFill>
                  <a:srgbClr val="0070C0"/>
                </a:solidFill>
              </a:rPr>
              <a:t>TIME</a:t>
            </a:r>
            <a:r>
              <a:rPr lang="en-US" sz="1800" dirty="0"/>
              <a:t> Person of the </a:t>
            </a:r>
            <a:r>
              <a:rPr lang="en-US" sz="1800" dirty="0" smtClean="0"/>
              <a:t>Year 2006 </a:t>
            </a:r>
          </a:p>
          <a:p>
            <a:pPr marL="0" indent="0"/>
            <a:r>
              <a:rPr lang="en-US" sz="1800" dirty="0"/>
              <a:t>	</a:t>
            </a:r>
            <a:r>
              <a:rPr lang="en-US" sz="5400" dirty="0" smtClean="0">
                <a:solidFill>
                  <a:srgbClr val="0070C0"/>
                </a:solidFill>
              </a:rPr>
              <a:t>You</a:t>
            </a:r>
            <a:endParaRPr lang="en-US" sz="1800" dirty="0">
              <a:solidFill>
                <a:srgbClr val="0070C0"/>
              </a:solidFill>
            </a:endParaRPr>
          </a:p>
          <a:p>
            <a:pPr marL="0" indent="0"/>
            <a:endParaRPr lang="en-US" sz="1800" b="1" i="1" dirty="0" smtClean="0"/>
          </a:p>
          <a:p>
            <a:pPr marL="0" indent="0"/>
            <a:r>
              <a:rPr lang="en-US" sz="1800" i="1" dirty="0" smtClean="0">
                <a:solidFill>
                  <a:srgbClr val="00B050"/>
                </a:solidFill>
              </a:rPr>
              <a:t>(Question: how Google Map Track the traffic? )</a:t>
            </a:r>
          </a:p>
          <a:p>
            <a:pPr marL="0" indent="0"/>
            <a:endParaRPr lang="en-US" sz="1800" dirty="0"/>
          </a:p>
          <a:p>
            <a:pPr marL="0" indent="0"/>
            <a:endParaRPr lang="en-US" sz="1800" dirty="0"/>
          </a:p>
          <a:p>
            <a:pPr marL="0" indent="0"/>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pic>
        <p:nvPicPr>
          <p:cNvPr id="6146" name="Picture 2" descr="time person of the year 2006 you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628800"/>
            <a:ext cx="3323643" cy="4428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822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Individuals</a:t>
            </a:r>
            <a:r>
              <a:rPr lang="en-US" dirty="0" smtClean="0"/>
              <a:t>: Digital Footprints</a:t>
            </a:r>
            <a:endParaRPr lang="en-US" dirty="0"/>
          </a:p>
        </p:txBody>
      </p:sp>
      <p:sp>
        <p:nvSpPr>
          <p:cNvPr id="7" name="Content Placeholder 1"/>
          <p:cNvSpPr txBox="1">
            <a:spLocks/>
          </p:cNvSpPr>
          <p:nvPr/>
        </p:nvSpPr>
        <p:spPr>
          <a:xfrm>
            <a:off x="395536" y="1700808"/>
            <a:ext cx="38884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600" dirty="0" smtClean="0"/>
              <a:t>Mobile Data (GPS): Google </a:t>
            </a:r>
            <a:r>
              <a:rPr lang="en-US" sz="1600" dirty="0"/>
              <a:t>Map traffic </a:t>
            </a:r>
            <a:r>
              <a:rPr lang="en-US" sz="1600" dirty="0" smtClean="0"/>
              <a:t>analyzing </a:t>
            </a:r>
            <a:r>
              <a:rPr lang="en-US" sz="1600" dirty="0"/>
              <a:t>the GPS-determined locations transmitted to Google by a large number of mobile phone users. By </a:t>
            </a:r>
            <a:r>
              <a:rPr lang="en-US" sz="1600" b="1" dirty="0">
                <a:solidFill>
                  <a:srgbClr val="0070C0"/>
                </a:solidFill>
              </a:rPr>
              <a:t>calculating the speed of users along a length of road</a:t>
            </a:r>
            <a:r>
              <a:rPr lang="en-US" sz="1600" dirty="0"/>
              <a:t>, Google is able to generate a live traffic </a:t>
            </a:r>
            <a:r>
              <a:rPr lang="en-US" sz="1600" dirty="0" smtClean="0"/>
              <a:t>map </a:t>
            </a:r>
            <a:r>
              <a:rPr lang="en-US" sz="1600" dirty="0" smtClean="0">
                <a:hlinkClick r:id="rId2"/>
              </a:rPr>
              <a:t>https</a:t>
            </a:r>
            <a:r>
              <a:rPr lang="en-US" sz="1600" dirty="0">
                <a:hlinkClick r:id="rId2"/>
              </a:rPr>
              <a:t>://</a:t>
            </a:r>
            <a:r>
              <a:rPr lang="en-US" sz="1600" dirty="0" smtClean="0">
                <a:hlinkClick r:id="rId2"/>
              </a:rPr>
              <a:t>en.wikipedia.org/wiki/Google_Traffic</a:t>
            </a:r>
            <a:endParaRPr lang="en-US" sz="1600" dirty="0" smtClean="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Web </a:t>
            </a:r>
            <a:r>
              <a:rPr lang="en-US" sz="1600" dirty="0"/>
              <a:t>search </a:t>
            </a:r>
            <a:r>
              <a:rPr lang="en-US" sz="1600" dirty="0" smtClean="0"/>
              <a:t>trend </a:t>
            </a:r>
            <a:r>
              <a:rPr lang="en-US" sz="1600" dirty="0" smtClean="0">
                <a:hlinkClick r:id="rId3"/>
              </a:rPr>
              <a:t>https</a:t>
            </a:r>
            <a:r>
              <a:rPr lang="en-US" sz="1600" dirty="0">
                <a:hlinkClick r:id="rId3"/>
              </a:rPr>
              <a:t>://trends.google.com/trends</a:t>
            </a:r>
            <a:r>
              <a:rPr lang="en-US" sz="1600" dirty="0" smtClean="0">
                <a:hlinkClick r:id="rId3"/>
              </a:rPr>
              <a:t>/</a:t>
            </a:r>
            <a:endParaRPr lang="en-US" sz="1600" dirty="0" smtClean="0"/>
          </a:p>
          <a:p>
            <a:pPr marL="0" indent="0"/>
            <a:endParaRPr lang="en-US" sz="1600" dirty="0"/>
          </a:p>
          <a:p>
            <a:pPr marL="285750" indent="-285750">
              <a:buFont typeface="Arial" panose="020B0604020202020204" pitchFamily="34" charset="0"/>
              <a:buChar char="•"/>
            </a:pPr>
            <a:r>
              <a:rPr lang="en-US" sz="1600" dirty="0"/>
              <a:t>Personal email </a:t>
            </a:r>
            <a:r>
              <a:rPr lang="en-US" sz="1600" dirty="0">
                <a:hlinkClick r:id="rId4"/>
              </a:rPr>
              <a:t>http://www.superfly.com</a:t>
            </a:r>
            <a:r>
              <a:rPr lang="en-US" sz="1600" dirty="0" smtClean="0">
                <a:hlinkClick r:id="rId4"/>
              </a:rPr>
              <a:t>/</a:t>
            </a:r>
            <a:endParaRPr lang="en-US" sz="1600" dirty="0" smtClean="0"/>
          </a:p>
          <a:p>
            <a:pPr marL="285750" indent="-285750">
              <a:buFont typeface="Arial" panose="020B0604020202020204" pitchFamily="34" charset="0"/>
              <a:buChar char="•"/>
            </a:pPr>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1700808"/>
            <a:ext cx="4310611" cy="4240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6202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Business Processes</a:t>
            </a:r>
            <a:endParaRPr lang="en-US" dirty="0"/>
          </a:p>
        </p:txBody>
      </p:sp>
      <p:sp>
        <p:nvSpPr>
          <p:cNvPr id="7" name="Content Placeholder 1"/>
          <p:cNvSpPr txBox="1">
            <a:spLocks/>
          </p:cNvSpPr>
          <p:nvPr/>
        </p:nvSpPr>
        <p:spPr>
          <a:xfrm>
            <a:off x="395536" y="1700808"/>
            <a:ext cx="4824536"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Public agencies </a:t>
            </a:r>
            <a:r>
              <a:rPr lang="en-US" sz="1800" dirty="0" smtClean="0"/>
              <a:t>(e.g. federal and state governments)	</a:t>
            </a:r>
            <a:r>
              <a:rPr lang="en-US" sz="1800" dirty="0" smtClean="0">
                <a:hlinkClick r:id="rId2"/>
              </a:rPr>
              <a:t>https://data.gov.hk/en/</a:t>
            </a:r>
            <a:endParaRPr lang="en-US" sz="1800" dirty="0" smtClean="0"/>
          </a:p>
          <a:p>
            <a:endParaRPr lang="en-US" sz="1800" dirty="0" smtClean="0"/>
          </a:p>
          <a:p>
            <a:pPr>
              <a:buFont typeface="Arial" panose="020B0604020202020204" pitchFamily="34" charset="0"/>
              <a:buChar char="•"/>
            </a:pPr>
            <a:r>
              <a:rPr lang="en-US" sz="1800" b="1" dirty="0" smtClean="0"/>
              <a:t>Commercial transactions </a:t>
            </a:r>
            <a:r>
              <a:rPr lang="en-US" sz="1800" dirty="0" smtClean="0"/>
              <a:t>(including e-commerce such as </a:t>
            </a:r>
            <a:r>
              <a:rPr lang="en-US" sz="1800" b="1" dirty="0" err="1" smtClean="0">
                <a:solidFill>
                  <a:srgbClr val="00B050"/>
                </a:solidFill>
              </a:rPr>
              <a:t>AliPay</a:t>
            </a:r>
            <a:r>
              <a:rPr lang="en-US" sz="1800" b="1" dirty="0" smtClean="0">
                <a:solidFill>
                  <a:srgbClr val="00B050"/>
                </a:solidFill>
              </a:rPr>
              <a:t> and WeChat</a:t>
            </a:r>
            <a:r>
              <a:rPr lang="en-US" sz="1800" dirty="0" smtClean="0"/>
              <a:t>, credit card spending, exchange transaction data)</a:t>
            </a:r>
          </a:p>
          <a:p>
            <a:pPr>
              <a:buFont typeface="Arial" panose="020B0604020202020204" pitchFamily="34" charset="0"/>
              <a:buChar char="•"/>
            </a:pPr>
            <a:endParaRPr lang="en-US" sz="1800" b="1" dirty="0" smtClean="0"/>
          </a:p>
          <a:p>
            <a:pPr>
              <a:buFont typeface="Arial" panose="020B0604020202020204" pitchFamily="34" charset="0"/>
              <a:buChar char="•"/>
            </a:pPr>
            <a:r>
              <a:rPr lang="en-US" sz="1800" b="1" dirty="0" smtClean="0"/>
              <a:t>Private agencies </a:t>
            </a:r>
            <a:r>
              <a:rPr lang="en-US" sz="1800" dirty="0" smtClean="0"/>
              <a:t>(e.g. industry specific supply chain data, intra-day tick data from the exchange)</a:t>
            </a:r>
            <a:endParaRPr lang="en-US" sz="1800" b="1" i="1" dirty="0" smtClean="0"/>
          </a:p>
          <a:p>
            <a:pPr marL="0" indent="0"/>
            <a:endParaRPr lang="en-US" sz="1800" dirty="0" smtClean="0"/>
          </a:p>
          <a:p>
            <a:pPr marL="0" indent="0"/>
            <a:endParaRPr lang="en-US" sz="1800" dirty="0" smtClean="0"/>
          </a:p>
          <a:p>
            <a:pPr marL="0" indent="0"/>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2" name="AutoShape 2" descr="epayment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3769" y="1844824"/>
            <a:ext cx="3468385"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95536" y="5316041"/>
            <a:ext cx="8396288" cy="738664"/>
          </a:xfrm>
          <a:prstGeom prst="rect">
            <a:avLst/>
          </a:prstGeom>
          <a:noFill/>
        </p:spPr>
        <p:txBody>
          <a:bodyPr wrap="square" rtlCol="0">
            <a:spAutoFit/>
          </a:bodyPr>
          <a:lstStyle/>
          <a:p>
            <a:pPr marL="0" indent="0"/>
            <a:r>
              <a:rPr lang="en-US" sz="1400" b="1" dirty="0">
                <a:solidFill>
                  <a:srgbClr val="00B050"/>
                </a:solidFill>
              </a:rPr>
              <a:t>Other ideas</a:t>
            </a:r>
            <a:r>
              <a:rPr lang="en-US" sz="1400" dirty="0"/>
              <a:t>: </a:t>
            </a:r>
          </a:p>
          <a:p>
            <a:pPr marL="285750" indent="-285750">
              <a:buFont typeface="Arial" panose="020B0604020202020204" pitchFamily="34" charset="0"/>
              <a:buChar char="•"/>
            </a:pPr>
            <a:r>
              <a:rPr lang="en-US" sz="1400" dirty="0" smtClean="0"/>
              <a:t>Amazon: track </a:t>
            </a:r>
            <a:r>
              <a:rPr lang="en-US" sz="1400" dirty="0"/>
              <a:t>the best sales products and break down the underlying raw material for investing</a:t>
            </a:r>
          </a:p>
          <a:p>
            <a:pPr marL="285750" indent="-285750">
              <a:buFont typeface="Arial" panose="020B0604020202020204" pitchFamily="34" charset="0"/>
              <a:buChar char="•"/>
            </a:pPr>
            <a:r>
              <a:rPr lang="en-US" sz="1400" dirty="0" err="1" smtClean="0"/>
              <a:t>Gov</a:t>
            </a:r>
            <a:r>
              <a:rPr lang="en-US" sz="1400" dirty="0" smtClean="0"/>
              <a:t> </a:t>
            </a:r>
            <a:r>
              <a:rPr lang="en-US" sz="1400" dirty="0"/>
              <a:t>open data (such as pollution index, beach water quality</a:t>
            </a:r>
            <a:r>
              <a:rPr lang="en-US" sz="1400" dirty="0" smtClean="0"/>
              <a:t>): track </a:t>
            </a:r>
            <a:r>
              <a:rPr lang="en-US" sz="1400" dirty="0"/>
              <a:t>health for pharmaceutical stocks</a:t>
            </a:r>
          </a:p>
        </p:txBody>
      </p:sp>
    </p:spTree>
    <p:extLst>
      <p:ext uri="{BB962C8B-B14F-4D97-AF65-F5344CB8AC3E}">
        <p14:creationId xmlns:p14="http://schemas.microsoft.com/office/powerpoint/2010/main" val="33377224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Satellite image: Oil Reserve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Oil reserves are often stored in floating tanks around </a:t>
            </a:r>
            <a:r>
              <a:rPr lang="en-US" sz="1800" dirty="0" smtClean="0"/>
              <a:t>the world</a:t>
            </a:r>
            <a:r>
              <a:rPr lang="en-US" sz="1800" dirty="0"/>
              <a:t>, whose lid rises and falls </a:t>
            </a:r>
            <a:r>
              <a:rPr lang="en-US" sz="1800" dirty="0" smtClean="0"/>
              <a:t>with increasing </a:t>
            </a:r>
            <a:r>
              <a:rPr lang="en-US" sz="1800" dirty="0"/>
              <a:t>or decreasing storage. With the rising and falling height</a:t>
            </a:r>
            <a:r>
              <a:rPr lang="en-US" sz="1800" b="1" dirty="0">
                <a:solidFill>
                  <a:srgbClr val="0070C0"/>
                </a:solidFill>
              </a:rPr>
              <a:t>, the </a:t>
            </a:r>
            <a:r>
              <a:rPr lang="en-US" sz="1800" b="1" dirty="0" smtClean="0">
                <a:solidFill>
                  <a:srgbClr val="0070C0"/>
                </a:solidFill>
              </a:rPr>
              <a:t>crescent-shaped shadows </a:t>
            </a:r>
            <a:r>
              <a:rPr lang="en-US" sz="1800" b="1" dirty="0">
                <a:solidFill>
                  <a:srgbClr val="0070C0"/>
                </a:solidFill>
              </a:rPr>
              <a:t>cast by the sun also change shape</a:t>
            </a:r>
            <a:r>
              <a:rPr lang="en-US" sz="1800" dirty="0"/>
              <a:t>. By </a:t>
            </a:r>
            <a:r>
              <a:rPr lang="en-US" sz="1800" b="1" dirty="0">
                <a:solidFill>
                  <a:srgbClr val="0070C0"/>
                </a:solidFill>
              </a:rPr>
              <a:t>tracking these shape changes </a:t>
            </a:r>
            <a:r>
              <a:rPr lang="en-US" sz="1800" b="1" dirty="0" smtClean="0">
                <a:solidFill>
                  <a:srgbClr val="0070C0"/>
                </a:solidFill>
              </a:rPr>
              <a:t>(Deep Learning - CNN)</a:t>
            </a:r>
            <a:r>
              <a:rPr lang="en-US" sz="1800" dirty="0" smtClean="0"/>
              <a:t>, </a:t>
            </a:r>
            <a:r>
              <a:rPr lang="en-US" sz="1800" i="1" dirty="0">
                <a:hlinkClick r:id="rId2"/>
              </a:rPr>
              <a:t>Orbital Insights </a:t>
            </a:r>
            <a:r>
              <a:rPr lang="en-US" sz="1800" dirty="0"/>
              <a:t>predicts </a:t>
            </a:r>
            <a:r>
              <a:rPr lang="en-US" sz="1800" dirty="0" smtClean="0"/>
              <a:t>oil inventory levels. </a:t>
            </a:r>
            <a:r>
              <a:rPr lang="en-US" sz="1800" dirty="0" smtClean="0">
                <a:hlinkClick r:id="rId3"/>
              </a:rPr>
              <a:t>https</a:t>
            </a:r>
            <a:r>
              <a:rPr lang="en-US" sz="1800" dirty="0">
                <a:hlinkClick r:id="rId3"/>
              </a:rPr>
              <a:t>://www.wired.com/2015/03/orbital-insight</a:t>
            </a:r>
            <a:r>
              <a:rPr lang="en-US" sz="1800" dirty="0" smtClean="0">
                <a:hlinkClick r:id="rId3"/>
              </a:rPr>
              <a:t>/</a:t>
            </a:r>
            <a:endParaRPr lang="en-US" sz="1800" dirty="0" smtClean="0"/>
          </a:p>
          <a:p>
            <a:pPr marL="0" indent="0"/>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pic>
        <p:nvPicPr>
          <p:cNvPr id="8" name="Picture 2" descr="satellite imagery oil lid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3277741"/>
            <a:ext cx="5214926" cy="306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6673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Satellite image: Parking Lots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solidFill>
                  <a:srgbClr val="0070C0"/>
                </a:solidFill>
              </a:rPr>
              <a:t>Satellite </a:t>
            </a:r>
            <a:r>
              <a:rPr lang="en-US" sz="1800" b="1" dirty="0">
                <a:solidFill>
                  <a:srgbClr val="0070C0"/>
                </a:solidFill>
              </a:rPr>
              <a:t>Imagery of Parking Lots and Trading Retail </a:t>
            </a:r>
            <a:r>
              <a:rPr lang="en-US" sz="1800" b="1" dirty="0" smtClean="0">
                <a:solidFill>
                  <a:srgbClr val="0070C0"/>
                </a:solidFill>
              </a:rPr>
              <a:t>Stocks </a:t>
            </a:r>
            <a:r>
              <a:rPr lang="en-US" sz="1800" dirty="0" smtClean="0"/>
              <a:t>from </a:t>
            </a:r>
            <a:r>
              <a:rPr lang="en-US" sz="1800" i="1" dirty="0" smtClean="0">
                <a:hlinkClick r:id="rId2"/>
              </a:rPr>
              <a:t>RS Metrics</a:t>
            </a:r>
            <a:r>
              <a:rPr lang="en-US" sz="1800" dirty="0" smtClean="0"/>
              <a:t> - </a:t>
            </a:r>
            <a:r>
              <a:rPr lang="en-US" sz="1800" dirty="0"/>
              <a:t>uses ~10 high-resolution satellites, </a:t>
            </a:r>
            <a:r>
              <a:rPr lang="en-US" sz="1800" dirty="0" smtClean="0"/>
              <a:t>orbiting the </a:t>
            </a:r>
            <a:r>
              <a:rPr lang="en-US" sz="1800" dirty="0"/>
              <a:t>Earth and </a:t>
            </a:r>
            <a:r>
              <a:rPr lang="en-US" sz="1800" dirty="0" smtClean="0"/>
              <a:t>imaging between the store opening hours. </a:t>
            </a:r>
            <a:r>
              <a:rPr lang="en-US" sz="1800" dirty="0"/>
              <a:t>Such data can be used to estimate retail traffic (e.g. at some ~50 </a:t>
            </a:r>
            <a:r>
              <a:rPr lang="en-US" sz="1800" dirty="0" smtClean="0"/>
              <a:t>retail chains)</a:t>
            </a:r>
            <a:endParaRPr lang="en-US" sz="1600" dirty="0"/>
          </a:p>
          <a:p>
            <a:pPr marL="0" indent="0"/>
            <a:endParaRPr lang="en-US" sz="1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08" y="2924944"/>
            <a:ext cx="7315200"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18195" y="5517232"/>
            <a:ext cx="7488832" cy="1200329"/>
          </a:xfrm>
          <a:prstGeom prst="rect">
            <a:avLst/>
          </a:prstGeom>
          <a:noFill/>
        </p:spPr>
        <p:txBody>
          <a:bodyPr wrap="square" rtlCol="0">
            <a:spAutoFit/>
          </a:bodyPr>
          <a:lstStyle/>
          <a:p>
            <a:pPr marL="0" lvl="2"/>
            <a:r>
              <a:rPr lang="en-US" sz="1600" b="1" dirty="0" smtClean="0">
                <a:solidFill>
                  <a:srgbClr val="00B050"/>
                </a:solidFill>
              </a:rPr>
              <a:t>Other Ideas: </a:t>
            </a:r>
          </a:p>
          <a:p>
            <a:pPr marL="285750" lvl="2" indent="-285750">
              <a:buFont typeface="Arial" panose="020B0604020202020204" pitchFamily="34" charset="0"/>
              <a:buChar char="•"/>
            </a:pPr>
            <a:r>
              <a:rPr lang="en-US" sz="1600" dirty="0" smtClean="0"/>
              <a:t>Road </a:t>
            </a:r>
            <a:r>
              <a:rPr lang="en-US" sz="1600" dirty="0"/>
              <a:t>cameras (video) to gauge car brands </a:t>
            </a:r>
            <a:r>
              <a:rPr lang="en-US" sz="1600" dirty="0" smtClean="0"/>
              <a:t>popularity</a:t>
            </a:r>
          </a:p>
          <a:p>
            <a:pPr marL="285750" lvl="2" indent="-285750">
              <a:buFont typeface="Arial" panose="020B0604020202020204" pitchFamily="34" charset="0"/>
              <a:buChar char="•"/>
            </a:pPr>
            <a:r>
              <a:rPr lang="en-US" sz="1600" dirty="0" smtClean="0"/>
              <a:t>In class students </a:t>
            </a:r>
            <a:r>
              <a:rPr lang="en-US" sz="1600" dirty="0"/>
              <a:t>facial </a:t>
            </a:r>
            <a:r>
              <a:rPr lang="en-US" sz="1600" dirty="0" smtClean="0"/>
              <a:t>expressions to predict the class effectiveness</a:t>
            </a:r>
            <a:endParaRPr lang="en-US" sz="1600" dirty="0"/>
          </a:p>
          <a:p>
            <a:endParaRPr lang="en-US" dirty="0"/>
          </a:p>
        </p:txBody>
      </p:sp>
    </p:spTree>
    <p:extLst>
      <p:ext uri="{BB962C8B-B14F-4D97-AF65-F5344CB8AC3E}">
        <p14:creationId xmlns:p14="http://schemas.microsoft.com/office/powerpoint/2010/main" val="34207541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Alternative Data Summary</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5" y="1700808"/>
            <a:ext cx="6158644"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7879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627784" y="197768"/>
            <a:ext cx="6192688" cy="998984"/>
          </a:xfrm>
        </p:spPr>
        <p:txBody>
          <a:bodyPr/>
          <a:lstStyle/>
          <a:p>
            <a:r>
              <a:rPr lang="en-US" dirty="0" smtClean="0"/>
              <a:t>Introduction to Big Data</a:t>
            </a:r>
            <a:endParaRPr lang="en-US" dirty="0"/>
          </a:p>
        </p:txBody>
      </p:sp>
      <p:sp>
        <p:nvSpPr>
          <p:cNvPr id="6147" name="Rectangle 3"/>
          <p:cNvSpPr>
            <a:spLocks noGrp="1" noChangeArrowheads="1"/>
          </p:cNvSpPr>
          <p:nvPr>
            <p:ph type="body" idx="1"/>
          </p:nvPr>
        </p:nvSpPr>
        <p:spPr>
          <a:xfrm>
            <a:off x="2627784" y="1412776"/>
            <a:ext cx="5904656" cy="4752528"/>
          </a:xfrm>
        </p:spPr>
        <p:txBody>
          <a:bodyPr/>
          <a:lstStyle/>
          <a:p>
            <a:pPr marL="457200" indent="-457200">
              <a:buFont typeface="Arial" panose="020B0604020202020204" pitchFamily="34" charset="0"/>
              <a:buChar char="•"/>
            </a:pPr>
            <a:r>
              <a:rPr lang="en-US" sz="2000" dirty="0" smtClean="0"/>
              <a:t>Introduction</a:t>
            </a:r>
          </a:p>
          <a:p>
            <a:pPr marL="457200" indent="-457200">
              <a:buFont typeface="Arial" panose="020B0604020202020204" pitchFamily="34" charset="0"/>
              <a:buChar char="•"/>
            </a:pPr>
            <a:r>
              <a:rPr lang="en-US" sz="2000" dirty="0"/>
              <a:t>Examples</a:t>
            </a:r>
          </a:p>
          <a:p>
            <a:pPr marL="457200" indent="-457200">
              <a:buFont typeface="Arial" panose="020B0604020202020204" pitchFamily="34" charset="0"/>
              <a:buChar char="•"/>
            </a:pPr>
            <a:r>
              <a:rPr lang="en-US" sz="2000" dirty="0" smtClean="0"/>
              <a:t>Demo: Datatact Web</a:t>
            </a:r>
          </a:p>
          <a:p>
            <a:pPr marL="457200" indent="-457200">
              <a:buFont typeface="Arial" panose="020B0604020202020204" pitchFamily="34" charset="0"/>
              <a:buChar char="•"/>
            </a:pPr>
            <a:r>
              <a:rPr lang="en-US" sz="2000" dirty="0"/>
              <a:t>Datatact workflow and techniques</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smtClean="0"/>
              <a:t>Discussion: Usage of </a:t>
            </a:r>
            <a:r>
              <a:rPr lang="en-US" sz="2000" dirty="0"/>
              <a:t>Big Data Applications</a:t>
            </a:r>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r>
              <a:rPr lang="en-US" sz="2000" dirty="0" smtClean="0"/>
              <a:t>Demo: Datatact System and Architecture</a:t>
            </a:r>
          </a:p>
          <a:p>
            <a:pPr marL="457200" indent="-457200">
              <a:buFont typeface="Arial" panose="020B0604020202020204" pitchFamily="34" charset="0"/>
              <a:buChar char="•"/>
            </a:pPr>
            <a:r>
              <a:rPr lang="en-US" sz="2000" dirty="0" smtClean="0"/>
              <a:t>Big </a:t>
            </a:r>
            <a:r>
              <a:rPr lang="en-US" sz="2000" dirty="0"/>
              <a:t>Data </a:t>
            </a:r>
            <a:r>
              <a:rPr lang="en-US" sz="2000" dirty="0" smtClean="0"/>
              <a:t>Technologies</a:t>
            </a:r>
          </a:p>
        </p:txBody>
      </p:sp>
      <p:sp>
        <p:nvSpPr>
          <p:cNvPr id="6"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Trend </a:t>
            </a:r>
            <a:r>
              <a:rPr lang="en-US" dirty="0" smtClean="0"/>
              <a:t>#2: </a:t>
            </a:r>
            <a:r>
              <a:rPr lang="en-US" dirty="0"/>
              <a:t>AI, AI, AI………</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b="1" dirty="0" err="1" smtClean="0"/>
              <a:t>Chatbot</a:t>
            </a:r>
            <a:endParaRPr lang="en-US" sz="2000" b="1" dirty="0"/>
          </a:p>
          <a:p>
            <a:pPr lvl="2"/>
            <a:r>
              <a:rPr lang="en-US" sz="1800" dirty="0"/>
              <a:t>Natural language Q&amp;A</a:t>
            </a:r>
          </a:p>
          <a:p>
            <a:pPr lvl="2"/>
            <a:r>
              <a:rPr lang="en-US" sz="1800" dirty="0"/>
              <a:t>Sentiment </a:t>
            </a:r>
            <a:r>
              <a:rPr lang="en-US" sz="1800" dirty="0" smtClean="0"/>
              <a:t>Analysis</a:t>
            </a:r>
          </a:p>
          <a:p>
            <a:pPr lvl="2"/>
            <a:endParaRPr lang="en-US" sz="1800" dirty="0"/>
          </a:p>
          <a:p>
            <a:pPr lvl="1"/>
            <a:r>
              <a:rPr lang="en-US" sz="2000" b="1" dirty="0" err="1"/>
              <a:t>Robo</a:t>
            </a:r>
            <a:r>
              <a:rPr lang="en-US" sz="2000" b="1" dirty="0"/>
              <a:t> Adviser</a:t>
            </a:r>
          </a:p>
          <a:p>
            <a:pPr lvl="2"/>
            <a:r>
              <a:rPr lang="en-US" sz="1800" dirty="0"/>
              <a:t>Algorithm driven portfolio construction </a:t>
            </a:r>
          </a:p>
          <a:p>
            <a:pPr lvl="2"/>
            <a:r>
              <a:rPr lang="en-US" sz="1800" dirty="0"/>
              <a:t>Big Data &amp; AI </a:t>
            </a:r>
            <a:r>
              <a:rPr lang="en-US" sz="1800" dirty="0" smtClean="0"/>
              <a:t>ETF</a:t>
            </a:r>
          </a:p>
          <a:p>
            <a:pPr lvl="2"/>
            <a:endParaRPr lang="en-US" sz="1800" dirty="0"/>
          </a:p>
          <a:p>
            <a:pPr lvl="1"/>
            <a:r>
              <a:rPr lang="en-US" sz="2000" b="1" dirty="0"/>
              <a:t>Automated Trading</a:t>
            </a:r>
          </a:p>
          <a:p>
            <a:pPr lvl="2"/>
            <a:r>
              <a:rPr lang="en-US" sz="1800" dirty="0"/>
              <a:t>Computer driven buy &amp; sell of stocks</a:t>
            </a:r>
          </a:p>
          <a:p>
            <a:pPr lvl="2"/>
            <a:r>
              <a:rPr lang="en-US" sz="1800" dirty="0"/>
              <a:t>Trading signals: momentum/correlation</a:t>
            </a:r>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Tree>
    <p:extLst>
      <p:ext uri="{BB962C8B-B14F-4D97-AF65-F5344CB8AC3E}">
        <p14:creationId xmlns:p14="http://schemas.microsoft.com/office/powerpoint/2010/main" val="32565027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Fintech</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566" y="1700808"/>
            <a:ext cx="6696744" cy="4636208"/>
          </a:xfrm>
          <a:prstGeom prst="rect">
            <a:avLst/>
          </a:prstGeom>
        </p:spPr>
      </p:pic>
    </p:spTree>
    <p:extLst>
      <p:ext uri="{BB962C8B-B14F-4D97-AF65-F5344CB8AC3E}">
        <p14:creationId xmlns:p14="http://schemas.microsoft.com/office/powerpoint/2010/main" val="11096446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err="1" smtClean="0"/>
              <a:t>Insurtech</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pic>
        <p:nvPicPr>
          <p:cNvPr id="4098" name="Picture 2"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t="1602"/>
          <a:stretch/>
        </p:blipFill>
        <p:spPr bwMode="auto">
          <a:xfrm>
            <a:off x="1835696" y="1772816"/>
            <a:ext cx="5302798" cy="4547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9449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The AI in Fintech &amp; </a:t>
            </a:r>
            <a:r>
              <a:rPr lang="en-US" dirty="0" err="1" smtClean="0"/>
              <a:t>Insurtech</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pic>
        <p:nvPicPr>
          <p:cNvPr id="1026" name="Picture 2" descr="https://cdn-images-1.medium.com/max/1000/1*VoH2Wx_OcM8iylJFmCdTQ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844824"/>
            <a:ext cx="7431429"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2421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HSBC Ask Amy </a:t>
            </a:r>
            <a:r>
              <a:rPr lang="en-US" dirty="0" err="1" smtClean="0"/>
              <a:t>Chatbot</a:t>
            </a:r>
            <a:endParaRPr lang="en-US" dirty="0"/>
          </a:p>
        </p:txBody>
      </p:sp>
      <p:sp>
        <p:nvSpPr>
          <p:cNvPr id="7" name="Content Placeholder 1"/>
          <p:cNvSpPr txBox="1">
            <a:spLocks/>
          </p:cNvSpPr>
          <p:nvPr/>
        </p:nvSpPr>
        <p:spPr>
          <a:xfrm>
            <a:off x="395536" y="1700808"/>
            <a:ext cx="8640960" cy="21602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20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720999"/>
            <a:ext cx="5239627" cy="3483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491880" y="5373216"/>
            <a:ext cx="1739579" cy="461665"/>
          </a:xfrm>
          <a:prstGeom prst="rect">
            <a:avLst/>
          </a:prstGeom>
          <a:noFill/>
        </p:spPr>
        <p:txBody>
          <a:bodyPr wrap="none" rtlCol="0">
            <a:spAutoFit/>
          </a:bodyPr>
          <a:lstStyle/>
          <a:p>
            <a:r>
              <a:rPr lang="en-US" dirty="0" smtClean="0">
                <a:hlinkClick r:id="rId3"/>
              </a:rPr>
              <a:t>Give it a try</a:t>
            </a:r>
            <a:endParaRPr lang="en-US" dirty="0"/>
          </a:p>
        </p:txBody>
      </p:sp>
      <p:sp>
        <p:nvSpPr>
          <p:cNvPr id="4" name="Right Arrow 3"/>
          <p:cNvSpPr/>
          <p:nvPr/>
        </p:nvSpPr>
        <p:spPr bwMode="auto">
          <a:xfrm>
            <a:off x="2771800" y="5352021"/>
            <a:ext cx="648072" cy="50405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5991309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Amazon Alexa</a:t>
            </a:r>
            <a:endParaRPr lang="en-US" dirty="0"/>
          </a:p>
        </p:txBody>
      </p:sp>
      <p:sp>
        <p:nvSpPr>
          <p:cNvPr id="7" name="Content Placeholder 1"/>
          <p:cNvSpPr txBox="1">
            <a:spLocks/>
          </p:cNvSpPr>
          <p:nvPr/>
        </p:nvSpPr>
        <p:spPr>
          <a:xfrm>
            <a:off x="395536" y="1700808"/>
            <a:ext cx="8640960" cy="21602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20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grpSp>
        <p:nvGrpSpPr>
          <p:cNvPr id="63" name="Group 62"/>
          <p:cNvGrpSpPr/>
          <p:nvPr/>
        </p:nvGrpSpPr>
        <p:grpSpPr>
          <a:xfrm>
            <a:off x="204196" y="1916832"/>
            <a:ext cx="8815576" cy="3491654"/>
            <a:chOff x="244565" y="2253159"/>
            <a:chExt cx="8815576" cy="3491654"/>
          </a:xfrm>
        </p:grpSpPr>
        <p:cxnSp>
          <p:nvCxnSpPr>
            <p:cNvPr id="8" name="Straight Connector 7">
              <a:extLst>
                <a:ext uri="{FF2B5EF4-FFF2-40B4-BE49-F238E27FC236}">
                  <a16:creationId xmlns:a16="http://schemas.microsoft.com/office/drawing/2014/main" xmlns="" id="{B9A44D44-26E3-8F4F-AE1E-030ABFFA7422}"/>
                </a:ext>
              </a:extLst>
            </p:cNvPr>
            <p:cNvCxnSpPr>
              <a:cxnSpLocks/>
            </p:cNvCxnSpPr>
            <p:nvPr/>
          </p:nvCxnSpPr>
          <p:spPr>
            <a:xfrm>
              <a:off x="5063561" y="3109863"/>
              <a:ext cx="2095" cy="282314"/>
            </a:xfrm>
            <a:prstGeom prst="line">
              <a:avLst/>
            </a:prstGeom>
            <a:ln>
              <a:solidFill>
                <a:schemeClr val="accent3"/>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xmlns="" id="{5AEA0FD7-3C1D-CF46-991A-8F72EC5542E2}"/>
                </a:ext>
              </a:extLst>
            </p:cNvPr>
            <p:cNvCxnSpPr>
              <a:cxnSpLocks/>
            </p:cNvCxnSpPr>
            <p:nvPr/>
          </p:nvCxnSpPr>
          <p:spPr>
            <a:xfrm>
              <a:off x="8154204" y="3013998"/>
              <a:ext cx="2095" cy="282314"/>
            </a:xfrm>
            <a:prstGeom prst="line">
              <a:avLst/>
            </a:prstGeom>
            <a:ln>
              <a:solidFill>
                <a:schemeClr val="accent3"/>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xmlns="" id="{1B3795EF-BCEA-B343-8754-338E459D70EB}"/>
                </a:ext>
              </a:extLst>
            </p:cNvPr>
            <p:cNvCxnSpPr>
              <a:cxnSpLocks/>
            </p:cNvCxnSpPr>
            <p:nvPr/>
          </p:nvCxnSpPr>
          <p:spPr>
            <a:xfrm>
              <a:off x="3761350" y="2823015"/>
              <a:ext cx="886" cy="183715"/>
            </a:xfrm>
            <a:prstGeom prst="line">
              <a:avLst/>
            </a:prstGeom>
            <a:ln>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B0D5B1E1-3B69-1742-BE9E-23DEB7AEDAC5}"/>
                </a:ext>
              </a:extLst>
            </p:cNvPr>
            <p:cNvCxnSpPr>
              <a:cxnSpLocks/>
            </p:cNvCxnSpPr>
            <p:nvPr/>
          </p:nvCxnSpPr>
          <p:spPr>
            <a:xfrm>
              <a:off x="6700268" y="2812154"/>
              <a:ext cx="886" cy="183716"/>
            </a:xfrm>
            <a:prstGeom prst="line">
              <a:avLst/>
            </a:prstGeom>
            <a:ln>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2" name="Rectangular Callout 7">
              <a:extLst>
                <a:ext uri="{FF2B5EF4-FFF2-40B4-BE49-F238E27FC236}">
                  <a16:creationId xmlns:a16="http://schemas.microsoft.com/office/drawing/2014/main" xmlns="" id="{4B47726D-4FA4-8C44-8D8C-BAFF86C11266}"/>
                </a:ext>
              </a:extLst>
            </p:cNvPr>
            <p:cNvSpPr/>
            <p:nvPr/>
          </p:nvSpPr>
          <p:spPr>
            <a:xfrm>
              <a:off x="5944139" y="2998099"/>
              <a:ext cx="1513143" cy="1455914"/>
            </a:xfrm>
            <a:prstGeom prst="rect">
              <a:avLst/>
            </a:prstGeom>
            <a:noFill/>
            <a:ln w="15875">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lIns="137160" rIns="137160" rtlCol="0" anchor="ctr"/>
            <a:lstStyle/>
            <a:p>
              <a:pPr algn="ctr"/>
              <a:r>
                <a:rPr lang="en-US" sz="11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Thank you. Your credit card is now unlocked and you should be able to proceed with the transaction.</a:t>
              </a:r>
            </a:p>
          </p:txBody>
        </p:sp>
        <p:sp>
          <p:nvSpPr>
            <p:cNvPr id="13" name="Oval Callout 5">
              <a:extLst>
                <a:ext uri="{FF2B5EF4-FFF2-40B4-BE49-F238E27FC236}">
                  <a16:creationId xmlns:a16="http://schemas.microsoft.com/office/drawing/2014/main" xmlns="" id="{7C66B868-F350-A541-8B63-08368B3D5118}"/>
                </a:ext>
              </a:extLst>
            </p:cNvPr>
            <p:cNvSpPr/>
            <p:nvPr/>
          </p:nvSpPr>
          <p:spPr>
            <a:xfrm>
              <a:off x="4685237" y="3003397"/>
              <a:ext cx="1056727" cy="143829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Sure, the code is 12345.</a:t>
              </a:r>
            </a:p>
          </p:txBody>
        </p:sp>
        <p:sp>
          <p:nvSpPr>
            <p:cNvPr id="14" name="Oval Callout 5">
              <a:extLst>
                <a:ext uri="{FF2B5EF4-FFF2-40B4-BE49-F238E27FC236}">
                  <a16:creationId xmlns:a16="http://schemas.microsoft.com/office/drawing/2014/main" xmlns="" id="{D3B13B7D-371A-4B44-8526-CA4AF2172502}"/>
                </a:ext>
              </a:extLst>
            </p:cNvPr>
            <p:cNvSpPr/>
            <p:nvPr/>
          </p:nvSpPr>
          <p:spPr>
            <a:xfrm>
              <a:off x="7658650" y="2996748"/>
              <a:ext cx="994410" cy="143829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Great,</a:t>
              </a:r>
              <a:br>
                <a:rPr lang="en-US" sz="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thank you!</a:t>
              </a:r>
            </a:p>
          </p:txBody>
        </p:sp>
        <p:sp>
          <p:nvSpPr>
            <p:cNvPr id="15" name="Oval Callout 5">
              <a:extLst>
                <a:ext uri="{FF2B5EF4-FFF2-40B4-BE49-F238E27FC236}">
                  <a16:creationId xmlns:a16="http://schemas.microsoft.com/office/drawing/2014/main" xmlns="" id="{942262AB-9BBA-8F46-B498-9623371AE2D4}"/>
                </a:ext>
              </a:extLst>
            </p:cNvPr>
            <p:cNvSpPr/>
            <p:nvPr/>
          </p:nvSpPr>
          <p:spPr>
            <a:xfrm>
              <a:off x="2209189" y="3712662"/>
              <a:ext cx="801090" cy="4638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Data</a:t>
              </a:r>
            </a:p>
            <a:p>
              <a:pPr algn="ctr"/>
              <a: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Dip</a:t>
              </a:r>
            </a:p>
          </p:txBody>
        </p:sp>
        <p:sp>
          <p:nvSpPr>
            <p:cNvPr id="16" name="Oval 15">
              <a:extLst>
                <a:ext uri="{FF2B5EF4-FFF2-40B4-BE49-F238E27FC236}">
                  <a16:creationId xmlns:a16="http://schemas.microsoft.com/office/drawing/2014/main" xmlns="" id="{9CCD29F9-CB50-844A-98DF-2DFD2C84C2A4}"/>
                </a:ext>
              </a:extLst>
            </p:cNvPr>
            <p:cNvSpPr/>
            <p:nvPr/>
          </p:nvSpPr>
          <p:spPr>
            <a:xfrm>
              <a:off x="2338389" y="3137720"/>
              <a:ext cx="542689" cy="542689"/>
            </a:xfrm>
            <a:prstGeom prst="ellipse">
              <a:avLst/>
            </a:prstGeom>
            <a:no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7" name="Straight Arrow Connector 16">
              <a:extLst>
                <a:ext uri="{FF2B5EF4-FFF2-40B4-BE49-F238E27FC236}">
                  <a16:creationId xmlns:a16="http://schemas.microsoft.com/office/drawing/2014/main" xmlns="" id="{825ADD46-F90C-324C-AB8D-33AD58C18C51}"/>
                </a:ext>
              </a:extLst>
            </p:cNvPr>
            <p:cNvCxnSpPr>
              <a:cxnSpLocks/>
            </p:cNvCxnSpPr>
            <p:nvPr/>
          </p:nvCxnSpPr>
          <p:spPr>
            <a:xfrm flipH="1" flipV="1">
              <a:off x="2609733" y="2623519"/>
              <a:ext cx="1" cy="493880"/>
            </a:xfrm>
            <a:prstGeom prst="straightConnector1">
              <a:avLst/>
            </a:prstGeom>
            <a:ln>
              <a:solidFill>
                <a:schemeClr val="bg2">
                  <a:lumMod val="50000"/>
                </a:schemeClr>
              </a:solidFill>
              <a:headEnd type="triangle"/>
              <a:tailEnd type="triangle" w="sm" len="med"/>
            </a:ln>
          </p:spPr>
          <p:style>
            <a:lnRef idx="2">
              <a:schemeClr val="accent1"/>
            </a:lnRef>
            <a:fillRef idx="0">
              <a:schemeClr val="accent1"/>
            </a:fillRef>
            <a:effectRef idx="1">
              <a:schemeClr val="accent1"/>
            </a:effectRef>
            <a:fontRef idx="minor">
              <a:schemeClr val="tx1"/>
            </a:fontRef>
          </p:style>
        </p:cxnSp>
        <p:sp>
          <p:nvSpPr>
            <p:cNvPr id="18" name="Freeform 474">
              <a:extLst>
                <a:ext uri="{FF2B5EF4-FFF2-40B4-BE49-F238E27FC236}">
                  <a16:creationId xmlns:a16="http://schemas.microsoft.com/office/drawing/2014/main" xmlns="" id="{A8C3703F-C8B3-E949-9DE9-2BB0D5B36859}"/>
                </a:ext>
              </a:extLst>
            </p:cNvPr>
            <p:cNvSpPr>
              <a:spLocks noChangeAspect="1" noEditPoints="1"/>
            </p:cNvSpPr>
            <p:nvPr/>
          </p:nvSpPr>
          <p:spPr bwMode="auto">
            <a:xfrm>
              <a:off x="2461409" y="3295725"/>
              <a:ext cx="296649" cy="241533"/>
            </a:xfrm>
            <a:custGeom>
              <a:avLst/>
              <a:gdLst>
                <a:gd name="T0" fmla="*/ 9 w 155"/>
                <a:gd name="T1" fmla="*/ 19 h 126"/>
                <a:gd name="T2" fmla="*/ 9 w 155"/>
                <a:gd name="T3" fmla="*/ 116 h 126"/>
                <a:gd name="T4" fmla="*/ 145 w 155"/>
                <a:gd name="T5" fmla="*/ 116 h 126"/>
                <a:gd name="T6" fmla="*/ 145 w 155"/>
                <a:gd name="T7" fmla="*/ 19 h 126"/>
                <a:gd name="T8" fmla="*/ 9 w 155"/>
                <a:gd name="T9" fmla="*/ 19 h 126"/>
                <a:gd name="T10" fmla="*/ 155 w 155"/>
                <a:gd name="T11" fmla="*/ 0 h 126"/>
                <a:gd name="T12" fmla="*/ 155 w 155"/>
                <a:gd name="T13" fmla="*/ 126 h 126"/>
                <a:gd name="T14" fmla="*/ 0 w 155"/>
                <a:gd name="T15" fmla="*/ 126 h 126"/>
                <a:gd name="T16" fmla="*/ 0 w 155"/>
                <a:gd name="T17" fmla="*/ 0 h 126"/>
                <a:gd name="T18" fmla="*/ 155 w 155"/>
                <a:gd name="T19" fmla="*/ 0 h 126"/>
                <a:gd name="T20" fmla="*/ 78 w 155"/>
                <a:gd name="T21" fmla="*/ 49 h 126"/>
                <a:gd name="T22" fmla="*/ 96 w 155"/>
                <a:gd name="T23" fmla="*/ 29 h 126"/>
                <a:gd name="T24" fmla="*/ 114 w 155"/>
                <a:gd name="T25" fmla="*/ 49 h 126"/>
                <a:gd name="T26" fmla="*/ 96 w 155"/>
                <a:gd name="T27" fmla="*/ 68 h 126"/>
                <a:gd name="T28" fmla="*/ 78 w 155"/>
                <a:gd name="T29" fmla="*/ 49 h 126"/>
                <a:gd name="T30" fmla="*/ 19 w 155"/>
                <a:gd name="T31" fmla="*/ 39 h 126"/>
                <a:gd name="T32" fmla="*/ 68 w 155"/>
                <a:gd name="T33" fmla="*/ 39 h 126"/>
                <a:gd name="T34" fmla="*/ 68 w 155"/>
                <a:gd name="T35" fmla="*/ 48 h 126"/>
                <a:gd name="T36" fmla="*/ 19 w 155"/>
                <a:gd name="T37" fmla="*/ 48 h 126"/>
                <a:gd name="T38" fmla="*/ 19 w 155"/>
                <a:gd name="T39" fmla="*/ 39 h 126"/>
                <a:gd name="T40" fmla="*/ 19 w 155"/>
                <a:gd name="T41" fmla="*/ 58 h 126"/>
                <a:gd name="T42" fmla="*/ 68 w 155"/>
                <a:gd name="T43" fmla="*/ 58 h 126"/>
                <a:gd name="T44" fmla="*/ 68 w 155"/>
                <a:gd name="T45" fmla="*/ 68 h 126"/>
                <a:gd name="T46" fmla="*/ 19 w 155"/>
                <a:gd name="T47" fmla="*/ 68 h 126"/>
                <a:gd name="T48" fmla="*/ 19 w 155"/>
                <a:gd name="T49" fmla="*/ 58 h 126"/>
                <a:gd name="T50" fmla="*/ 19 w 155"/>
                <a:gd name="T51" fmla="*/ 78 h 126"/>
                <a:gd name="T52" fmla="*/ 48 w 155"/>
                <a:gd name="T53" fmla="*/ 78 h 126"/>
                <a:gd name="T54" fmla="*/ 48 w 155"/>
                <a:gd name="T55" fmla="*/ 87 h 126"/>
                <a:gd name="T56" fmla="*/ 19 w 155"/>
                <a:gd name="T57" fmla="*/ 87 h 126"/>
                <a:gd name="T58" fmla="*/ 19 w 155"/>
                <a:gd name="T59" fmla="*/ 78 h 126"/>
                <a:gd name="T60" fmla="*/ 65 w 155"/>
                <a:gd name="T61" fmla="*/ 77 h 126"/>
                <a:gd name="T62" fmla="*/ 128 w 155"/>
                <a:gd name="T63" fmla="*/ 77 h 126"/>
                <a:gd name="T64" fmla="*/ 136 w 155"/>
                <a:gd name="T65" fmla="*/ 92 h 126"/>
                <a:gd name="T66" fmla="*/ 136 w 155"/>
                <a:gd name="T67" fmla="*/ 107 h 126"/>
                <a:gd name="T68" fmla="*/ 58 w 155"/>
                <a:gd name="T69" fmla="*/ 107 h 126"/>
                <a:gd name="T70" fmla="*/ 58 w 155"/>
                <a:gd name="T71" fmla="*/ 92 h 126"/>
                <a:gd name="T72" fmla="*/ 65 w 155"/>
                <a:gd name="T73" fmla="*/ 7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 h="126">
                  <a:moveTo>
                    <a:pt x="9" y="19"/>
                  </a:moveTo>
                  <a:cubicBezTo>
                    <a:pt x="9" y="116"/>
                    <a:pt x="9" y="116"/>
                    <a:pt x="9" y="116"/>
                  </a:cubicBezTo>
                  <a:cubicBezTo>
                    <a:pt x="145" y="116"/>
                    <a:pt x="145" y="116"/>
                    <a:pt x="145" y="116"/>
                  </a:cubicBezTo>
                  <a:cubicBezTo>
                    <a:pt x="145" y="19"/>
                    <a:pt x="145" y="19"/>
                    <a:pt x="145" y="19"/>
                  </a:cubicBezTo>
                  <a:cubicBezTo>
                    <a:pt x="96" y="19"/>
                    <a:pt x="38" y="19"/>
                    <a:pt x="9" y="19"/>
                  </a:cubicBezTo>
                  <a:close/>
                  <a:moveTo>
                    <a:pt x="155" y="0"/>
                  </a:moveTo>
                  <a:cubicBezTo>
                    <a:pt x="155" y="126"/>
                    <a:pt x="155" y="126"/>
                    <a:pt x="155" y="126"/>
                  </a:cubicBezTo>
                  <a:cubicBezTo>
                    <a:pt x="0" y="126"/>
                    <a:pt x="0" y="126"/>
                    <a:pt x="0" y="126"/>
                  </a:cubicBezTo>
                  <a:cubicBezTo>
                    <a:pt x="0" y="0"/>
                    <a:pt x="0" y="0"/>
                    <a:pt x="0" y="0"/>
                  </a:cubicBezTo>
                  <a:cubicBezTo>
                    <a:pt x="63" y="0"/>
                    <a:pt x="116" y="0"/>
                    <a:pt x="155" y="0"/>
                  </a:cubicBezTo>
                  <a:close/>
                  <a:moveTo>
                    <a:pt x="78" y="49"/>
                  </a:moveTo>
                  <a:cubicBezTo>
                    <a:pt x="78" y="38"/>
                    <a:pt x="86" y="29"/>
                    <a:pt x="96" y="29"/>
                  </a:cubicBezTo>
                  <a:cubicBezTo>
                    <a:pt x="106" y="29"/>
                    <a:pt x="114" y="38"/>
                    <a:pt x="114" y="49"/>
                  </a:cubicBezTo>
                  <a:cubicBezTo>
                    <a:pt x="114" y="59"/>
                    <a:pt x="106" y="68"/>
                    <a:pt x="96" y="68"/>
                  </a:cubicBezTo>
                  <a:cubicBezTo>
                    <a:pt x="86" y="68"/>
                    <a:pt x="78" y="59"/>
                    <a:pt x="78" y="49"/>
                  </a:cubicBezTo>
                  <a:close/>
                  <a:moveTo>
                    <a:pt x="19" y="39"/>
                  </a:moveTo>
                  <a:cubicBezTo>
                    <a:pt x="68" y="39"/>
                    <a:pt x="68" y="39"/>
                    <a:pt x="68" y="39"/>
                  </a:cubicBezTo>
                  <a:cubicBezTo>
                    <a:pt x="68" y="48"/>
                    <a:pt x="68" y="48"/>
                    <a:pt x="68" y="48"/>
                  </a:cubicBezTo>
                  <a:cubicBezTo>
                    <a:pt x="19" y="48"/>
                    <a:pt x="19" y="48"/>
                    <a:pt x="19" y="48"/>
                  </a:cubicBezTo>
                  <a:lnTo>
                    <a:pt x="19" y="39"/>
                  </a:lnTo>
                  <a:close/>
                  <a:moveTo>
                    <a:pt x="19" y="58"/>
                  </a:moveTo>
                  <a:cubicBezTo>
                    <a:pt x="68" y="58"/>
                    <a:pt x="68" y="58"/>
                    <a:pt x="68" y="58"/>
                  </a:cubicBezTo>
                  <a:cubicBezTo>
                    <a:pt x="68" y="68"/>
                    <a:pt x="68" y="68"/>
                    <a:pt x="68" y="68"/>
                  </a:cubicBezTo>
                  <a:cubicBezTo>
                    <a:pt x="19" y="68"/>
                    <a:pt x="19" y="68"/>
                    <a:pt x="19" y="68"/>
                  </a:cubicBezTo>
                  <a:lnTo>
                    <a:pt x="19" y="58"/>
                  </a:lnTo>
                  <a:close/>
                  <a:moveTo>
                    <a:pt x="19" y="78"/>
                  </a:moveTo>
                  <a:cubicBezTo>
                    <a:pt x="48" y="78"/>
                    <a:pt x="48" y="78"/>
                    <a:pt x="48" y="78"/>
                  </a:cubicBezTo>
                  <a:cubicBezTo>
                    <a:pt x="48" y="87"/>
                    <a:pt x="48" y="87"/>
                    <a:pt x="48" y="87"/>
                  </a:cubicBezTo>
                  <a:cubicBezTo>
                    <a:pt x="19" y="87"/>
                    <a:pt x="19" y="87"/>
                    <a:pt x="19" y="87"/>
                  </a:cubicBezTo>
                  <a:lnTo>
                    <a:pt x="19" y="78"/>
                  </a:lnTo>
                  <a:close/>
                  <a:moveTo>
                    <a:pt x="65" y="77"/>
                  </a:moveTo>
                  <a:cubicBezTo>
                    <a:pt x="128" y="77"/>
                    <a:pt x="128" y="77"/>
                    <a:pt x="128" y="77"/>
                  </a:cubicBezTo>
                  <a:cubicBezTo>
                    <a:pt x="132" y="77"/>
                    <a:pt x="136" y="84"/>
                    <a:pt x="136" y="92"/>
                  </a:cubicBezTo>
                  <a:cubicBezTo>
                    <a:pt x="136" y="107"/>
                    <a:pt x="136" y="107"/>
                    <a:pt x="136" y="107"/>
                  </a:cubicBezTo>
                  <a:cubicBezTo>
                    <a:pt x="58" y="107"/>
                    <a:pt x="58" y="107"/>
                    <a:pt x="58" y="107"/>
                  </a:cubicBezTo>
                  <a:cubicBezTo>
                    <a:pt x="58" y="92"/>
                    <a:pt x="58" y="92"/>
                    <a:pt x="58" y="92"/>
                  </a:cubicBezTo>
                  <a:cubicBezTo>
                    <a:pt x="58" y="84"/>
                    <a:pt x="61" y="77"/>
                    <a:pt x="65" y="77"/>
                  </a:cubicBezTo>
                  <a:close/>
                </a:path>
              </a:pathLst>
            </a:custGeom>
            <a:noFill/>
            <a:ln w="15875">
              <a:solidFill>
                <a:schemeClr val="accent6"/>
              </a:solidFill>
              <a:round/>
              <a:headEnd/>
              <a:tailEnd/>
            </a:ln>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Oval Callout 5">
              <a:extLst>
                <a:ext uri="{FF2B5EF4-FFF2-40B4-BE49-F238E27FC236}">
                  <a16:creationId xmlns:a16="http://schemas.microsoft.com/office/drawing/2014/main" xmlns="" id="{768F76CB-8A18-DD41-9055-10C24279646E}"/>
                </a:ext>
              </a:extLst>
            </p:cNvPr>
            <p:cNvSpPr/>
            <p:nvPr/>
          </p:nvSpPr>
          <p:spPr>
            <a:xfrm>
              <a:off x="1366322" y="3722415"/>
              <a:ext cx="801090" cy="4638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CRM content</a:t>
              </a:r>
            </a:p>
          </p:txBody>
        </p:sp>
        <p:sp>
          <p:nvSpPr>
            <p:cNvPr id="20" name="Oval 19">
              <a:extLst>
                <a:ext uri="{FF2B5EF4-FFF2-40B4-BE49-F238E27FC236}">
                  <a16:creationId xmlns:a16="http://schemas.microsoft.com/office/drawing/2014/main" xmlns="" id="{2A6DDBEB-4FDB-B644-9F27-049F30B6B29B}"/>
                </a:ext>
              </a:extLst>
            </p:cNvPr>
            <p:cNvSpPr/>
            <p:nvPr/>
          </p:nvSpPr>
          <p:spPr>
            <a:xfrm>
              <a:off x="1495523" y="3149736"/>
              <a:ext cx="542689" cy="542689"/>
            </a:xfrm>
            <a:prstGeom prst="ellipse">
              <a:avLst/>
            </a:prstGeom>
            <a:no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1" name="Straight Arrow Connector 20">
              <a:extLst>
                <a:ext uri="{FF2B5EF4-FFF2-40B4-BE49-F238E27FC236}">
                  <a16:creationId xmlns:a16="http://schemas.microsoft.com/office/drawing/2014/main" xmlns="" id="{25538C68-C96E-0A40-A325-B0F7AB9BA8E5}"/>
                </a:ext>
              </a:extLst>
            </p:cNvPr>
            <p:cNvCxnSpPr>
              <a:cxnSpLocks/>
            </p:cNvCxnSpPr>
            <p:nvPr/>
          </p:nvCxnSpPr>
          <p:spPr>
            <a:xfrm flipH="1" flipV="1">
              <a:off x="1756707" y="2635536"/>
              <a:ext cx="1" cy="493880"/>
            </a:xfrm>
            <a:prstGeom prst="straightConnector1">
              <a:avLst/>
            </a:prstGeom>
            <a:ln>
              <a:solidFill>
                <a:schemeClr val="bg2">
                  <a:lumMod val="50000"/>
                </a:schemeClr>
              </a:solidFill>
              <a:headEnd type="triangle"/>
              <a:tailEnd type="triangle" w="sm" len="med"/>
            </a:ln>
          </p:spPr>
          <p:style>
            <a:lnRef idx="2">
              <a:schemeClr val="accent1"/>
            </a:lnRef>
            <a:fillRef idx="0">
              <a:schemeClr val="accent1"/>
            </a:fillRef>
            <a:effectRef idx="1">
              <a:schemeClr val="accent1"/>
            </a:effectRef>
            <a:fontRef idx="minor">
              <a:schemeClr val="tx1"/>
            </a:fontRef>
          </p:style>
        </p:cxnSp>
        <p:sp>
          <p:nvSpPr>
            <p:cNvPr id="22" name="Freeform 35">
              <a:extLst>
                <a:ext uri="{FF2B5EF4-FFF2-40B4-BE49-F238E27FC236}">
                  <a16:creationId xmlns:a16="http://schemas.microsoft.com/office/drawing/2014/main" xmlns="" id="{BF698181-1901-BC4A-85ED-38E551A66E55}"/>
                </a:ext>
              </a:extLst>
            </p:cNvPr>
            <p:cNvSpPr>
              <a:spLocks noEditPoints="1"/>
            </p:cNvSpPr>
            <p:nvPr/>
          </p:nvSpPr>
          <p:spPr bwMode="auto">
            <a:xfrm>
              <a:off x="1614854" y="3277418"/>
              <a:ext cx="304026" cy="307562"/>
            </a:xfrm>
            <a:custGeom>
              <a:avLst/>
              <a:gdLst>
                <a:gd name="T0" fmla="*/ 340 w 340"/>
                <a:gd name="T1" fmla="*/ 91 h 344"/>
                <a:gd name="T2" fmla="*/ 340 w 340"/>
                <a:gd name="T3" fmla="*/ 49 h 344"/>
                <a:gd name="T4" fmla="*/ 318 w 340"/>
                <a:gd name="T5" fmla="*/ 37 h 344"/>
                <a:gd name="T6" fmla="*/ 318 w 340"/>
                <a:gd name="T7" fmla="*/ 12 h 344"/>
                <a:gd name="T8" fmla="*/ 306 w 340"/>
                <a:gd name="T9" fmla="*/ 0 h 344"/>
                <a:gd name="T10" fmla="*/ 79 w 340"/>
                <a:gd name="T11" fmla="*/ 0 h 344"/>
                <a:gd name="T12" fmla="*/ 28 w 340"/>
                <a:gd name="T13" fmla="*/ 24 h 344"/>
                <a:gd name="T14" fmla="*/ 28 w 340"/>
                <a:gd name="T15" fmla="*/ 55 h 344"/>
                <a:gd name="T16" fmla="*/ 0 w 340"/>
                <a:gd name="T17" fmla="*/ 85 h 344"/>
                <a:gd name="T18" fmla="*/ 28 w 340"/>
                <a:gd name="T19" fmla="*/ 115 h 344"/>
                <a:gd name="T20" fmla="*/ 28 w 340"/>
                <a:gd name="T21" fmla="*/ 235 h 344"/>
                <a:gd name="T22" fmla="*/ 0 w 340"/>
                <a:gd name="T23" fmla="*/ 265 h 344"/>
                <a:gd name="T24" fmla="*/ 28 w 340"/>
                <a:gd name="T25" fmla="*/ 295 h 344"/>
                <a:gd name="T26" fmla="*/ 28 w 340"/>
                <a:gd name="T27" fmla="*/ 320 h 344"/>
                <a:gd name="T28" fmla="*/ 79 w 340"/>
                <a:gd name="T29" fmla="*/ 344 h 344"/>
                <a:gd name="T30" fmla="*/ 274 w 340"/>
                <a:gd name="T31" fmla="*/ 344 h 344"/>
                <a:gd name="T32" fmla="*/ 286 w 340"/>
                <a:gd name="T33" fmla="*/ 332 h 344"/>
                <a:gd name="T34" fmla="*/ 286 w 340"/>
                <a:gd name="T35" fmla="*/ 38 h 344"/>
                <a:gd name="T36" fmla="*/ 280 w 340"/>
                <a:gd name="T37" fmla="*/ 32 h 344"/>
                <a:gd name="T38" fmla="*/ 79 w 340"/>
                <a:gd name="T39" fmla="*/ 32 h 344"/>
                <a:gd name="T40" fmla="*/ 46 w 340"/>
                <a:gd name="T41" fmla="*/ 24 h 344"/>
                <a:gd name="T42" fmla="*/ 79 w 340"/>
                <a:gd name="T43" fmla="*/ 16 h 344"/>
                <a:gd name="T44" fmla="*/ 296 w 340"/>
                <a:gd name="T45" fmla="*/ 16 h 344"/>
                <a:gd name="T46" fmla="*/ 302 w 340"/>
                <a:gd name="T47" fmla="*/ 22 h 344"/>
                <a:gd name="T48" fmla="*/ 302 w 340"/>
                <a:gd name="T49" fmla="*/ 328 h 344"/>
                <a:gd name="T50" fmla="*/ 306 w 340"/>
                <a:gd name="T51" fmla="*/ 328 h 344"/>
                <a:gd name="T52" fmla="*/ 318 w 340"/>
                <a:gd name="T53" fmla="*/ 316 h 344"/>
                <a:gd name="T54" fmla="*/ 318 w 340"/>
                <a:gd name="T55" fmla="*/ 189 h 344"/>
                <a:gd name="T56" fmla="*/ 340 w 340"/>
                <a:gd name="T57" fmla="*/ 177 h 344"/>
                <a:gd name="T58" fmla="*/ 340 w 340"/>
                <a:gd name="T59" fmla="*/ 134 h 344"/>
                <a:gd name="T60" fmla="*/ 318 w 340"/>
                <a:gd name="T61" fmla="*/ 122 h 344"/>
                <a:gd name="T62" fmla="*/ 318 w 340"/>
                <a:gd name="T63" fmla="*/ 103 h 344"/>
                <a:gd name="T64" fmla="*/ 340 w 340"/>
                <a:gd name="T65" fmla="*/ 91 h 344"/>
                <a:gd name="T66" fmla="*/ 174 w 340"/>
                <a:gd name="T67" fmla="*/ 90 h 344"/>
                <a:gd name="T68" fmla="*/ 194 w 340"/>
                <a:gd name="T69" fmla="*/ 93 h 344"/>
                <a:gd name="T70" fmla="*/ 204 w 340"/>
                <a:gd name="T71" fmla="*/ 96 h 344"/>
                <a:gd name="T72" fmla="*/ 205 w 340"/>
                <a:gd name="T73" fmla="*/ 99 h 344"/>
                <a:gd name="T74" fmla="*/ 190 w 340"/>
                <a:gd name="T75" fmla="*/ 149 h 344"/>
                <a:gd name="T76" fmla="*/ 188 w 340"/>
                <a:gd name="T77" fmla="*/ 150 h 344"/>
                <a:gd name="T78" fmla="*/ 178 w 340"/>
                <a:gd name="T79" fmla="*/ 147 h 344"/>
                <a:gd name="T80" fmla="*/ 170 w 340"/>
                <a:gd name="T81" fmla="*/ 146 h 344"/>
                <a:gd name="T82" fmla="*/ 153 w 340"/>
                <a:gd name="T83" fmla="*/ 187 h 344"/>
                <a:gd name="T84" fmla="*/ 170 w 340"/>
                <a:gd name="T85" fmla="*/ 228 h 344"/>
                <a:gd name="T86" fmla="*/ 178 w 340"/>
                <a:gd name="T87" fmla="*/ 227 h 344"/>
                <a:gd name="T88" fmla="*/ 188 w 340"/>
                <a:gd name="T89" fmla="*/ 224 h 344"/>
                <a:gd name="T90" fmla="*/ 190 w 340"/>
                <a:gd name="T91" fmla="*/ 225 h 344"/>
                <a:gd name="T92" fmla="*/ 205 w 340"/>
                <a:gd name="T93" fmla="*/ 275 h 344"/>
                <a:gd name="T94" fmla="*/ 204 w 340"/>
                <a:gd name="T95" fmla="*/ 278 h 344"/>
                <a:gd name="T96" fmla="*/ 194 w 340"/>
                <a:gd name="T97" fmla="*/ 281 h 344"/>
                <a:gd name="T98" fmla="*/ 174 w 340"/>
                <a:gd name="T99" fmla="*/ 284 h 344"/>
                <a:gd name="T100" fmla="*/ 121 w 340"/>
                <a:gd name="T101" fmla="*/ 187 h 344"/>
                <a:gd name="T102" fmla="*/ 174 w 340"/>
                <a:gd name="T103" fmla="*/ 90 h 344"/>
                <a:gd name="T104" fmla="*/ 28 w 340"/>
                <a:gd name="T105" fmla="*/ 277 h 344"/>
                <a:gd name="T106" fmla="*/ 12 w 340"/>
                <a:gd name="T107" fmla="*/ 265 h 344"/>
                <a:gd name="T108" fmla="*/ 28 w 340"/>
                <a:gd name="T109" fmla="*/ 253 h 344"/>
                <a:gd name="T110" fmla="*/ 45 w 340"/>
                <a:gd name="T111" fmla="*/ 265 h 344"/>
                <a:gd name="T112" fmla="*/ 28 w 340"/>
                <a:gd name="T113" fmla="*/ 277 h 344"/>
                <a:gd name="T114" fmla="*/ 28 w 340"/>
                <a:gd name="T115" fmla="*/ 97 h 344"/>
                <a:gd name="T116" fmla="*/ 12 w 340"/>
                <a:gd name="T117" fmla="*/ 85 h 344"/>
                <a:gd name="T118" fmla="*/ 28 w 340"/>
                <a:gd name="T119" fmla="*/ 74 h 344"/>
                <a:gd name="T120" fmla="*/ 45 w 340"/>
                <a:gd name="T121" fmla="*/ 85 h 344"/>
                <a:gd name="T122" fmla="*/ 28 w 340"/>
                <a:gd name="T123" fmla="*/ 9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0" h="344">
                  <a:moveTo>
                    <a:pt x="340" y="91"/>
                  </a:moveTo>
                  <a:cubicBezTo>
                    <a:pt x="340" y="49"/>
                    <a:pt x="340" y="49"/>
                    <a:pt x="340" y="49"/>
                  </a:cubicBezTo>
                  <a:cubicBezTo>
                    <a:pt x="318" y="37"/>
                    <a:pt x="318" y="37"/>
                    <a:pt x="318" y="37"/>
                  </a:cubicBezTo>
                  <a:cubicBezTo>
                    <a:pt x="318" y="12"/>
                    <a:pt x="318" y="12"/>
                    <a:pt x="318" y="12"/>
                  </a:cubicBezTo>
                  <a:cubicBezTo>
                    <a:pt x="318" y="5"/>
                    <a:pt x="312" y="0"/>
                    <a:pt x="306" y="0"/>
                  </a:cubicBezTo>
                  <a:cubicBezTo>
                    <a:pt x="79" y="0"/>
                    <a:pt x="79" y="0"/>
                    <a:pt x="79" y="0"/>
                  </a:cubicBezTo>
                  <a:cubicBezTo>
                    <a:pt x="51" y="0"/>
                    <a:pt x="28" y="11"/>
                    <a:pt x="28" y="24"/>
                  </a:cubicBezTo>
                  <a:cubicBezTo>
                    <a:pt x="28" y="55"/>
                    <a:pt x="28" y="55"/>
                    <a:pt x="28" y="55"/>
                  </a:cubicBezTo>
                  <a:cubicBezTo>
                    <a:pt x="12" y="57"/>
                    <a:pt x="0" y="70"/>
                    <a:pt x="0" y="85"/>
                  </a:cubicBezTo>
                  <a:cubicBezTo>
                    <a:pt x="0" y="101"/>
                    <a:pt x="12" y="113"/>
                    <a:pt x="28" y="115"/>
                  </a:cubicBezTo>
                  <a:cubicBezTo>
                    <a:pt x="28" y="235"/>
                    <a:pt x="28" y="235"/>
                    <a:pt x="28" y="235"/>
                  </a:cubicBezTo>
                  <a:cubicBezTo>
                    <a:pt x="12" y="237"/>
                    <a:pt x="0" y="250"/>
                    <a:pt x="0" y="265"/>
                  </a:cubicBezTo>
                  <a:cubicBezTo>
                    <a:pt x="0" y="280"/>
                    <a:pt x="12" y="293"/>
                    <a:pt x="28" y="295"/>
                  </a:cubicBezTo>
                  <a:cubicBezTo>
                    <a:pt x="28" y="320"/>
                    <a:pt x="28" y="320"/>
                    <a:pt x="28" y="320"/>
                  </a:cubicBezTo>
                  <a:cubicBezTo>
                    <a:pt x="28" y="334"/>
                    <a:pt x="51" y="344"/>
                    <a:pt x="79" y="344"/>
                  </a:cubicBezTo>
                  <a:cubicBezTo>
                    <a:pt x="274" y="344"/>
                    <a:pt x="274" y="344"/>
                    <a:pt x="274" y="344"/>
                  </a:cubicBezTo>
                  <a:cubicBezTo>
                    <a:pt x="280" y="344"/>
                    <a:pt x="286" y="339"/>
                    <a:pt x="286" y="332"/>
                  </a:cubicBezTo>
                  <a:cubicBezTo>
                    <a:pt x="286" y="38"/>
                    <a:pt x="286" y="38"/>
                    <a:pt x="286" y="38"/>
                  </a:cubicBezTo>
                  <a:cubicBezTo>
                    <a:pt x="286" y="35"/>
                    <a:pt x="283" y="32"/>
                    <a:pt x="280" y="32"/>
                  </a:cubicBezTo>
                  <a:cubicBezTo>
                    <a:pt x="79" y="32"/>
                    <a:pt x="79" y="32"/>
                    <a:pt x="79" y="32"/>
                  </a:cubicBezTo>
                  <a:cubicBezTo>
                    <a:pt x="61" y="32"/>
                    <a:pt x="50" y="27"/>
                    <a:pt x="46" y="24"/>
                  </a:cubicBezTo>
                  <a:cubicBezTo>
                    <a:pt x="50" y="21"/>
                    <a:pt x="61" y="16"/>
                    <a:pt x="79" y="16"/>
                  </a:cubicBezTo>
                  <a:cubicBezTo>
                    <a:pt x="296" y="16"/>
                    <a:pt x="296" y="16"/>
                    <a:pt x="296" y="16"/>
                  </a:cubicBezTo>
                  <a:cubicBezTo>
                    <a:pt x="299" y="16"/>
                    <a:pt x="302" y="19"/>
                    <a:pt x="302" y="22"/>
                  </a:cubicBezTo>
                  <a:cubicBezTo>
                    <a:pt x="302" y="328"/>
                    <a:pt x="302" y="328"/>
                    <a:pt x="302" y="328"/>
                  </a:cubicBezTo>
                  <a:cubicBezTo>
                    <a:pt x="306" y="328"/>
                    <a:pt x="306" y="328"/>
                    <a:pt x="306" y="328"/>
                  </a:cubicBezTo>
                  <a:cubicBezTo>
                    <a:pt x="312" y="328"/>
                    <a:pt x="318" y="323"/>
                    <a:pt x="318" y="316"/>
                  </a:cubicBezTo>
                  <a:cubicBezTo>
                    <a:pt x="318" y="189"/>
                    <a:pt x="318" y="189"/>
                    <a:pt x="318" y="189"/>
                  </a:cubicBezTo>
                  <a:cubicBezTo>
                    <a:pt x="340" y="177"/>
                    <a:pt x="340" y="177"/>
                    <a:pt x="340" y="177"/>
                  </a:cubicBezTo>
                  <a:cubicBezTo>
                    <a:pt x="340" y="134"/>
                    <a:pt x="340" y="134"/>
                    <a:pt x="340" y="134"/>
                  </a:cubicBezTo>
                  <a:cubicBezTo>
                    <a:pt x="318" y="122"/>
                    <a:pt x="318" y="122"/>
                    <a:pt x="318" y="122"/>
                  </a:cubicBezTo>
                  <a:cubicBezTo>
                    <a:pt x="318" y="103"/>
                    <a:pt x="318" y="103"/>
                    <a:pt x="318" y="103"/>
                  </a:cubicBezTo>
                  <a:lnTo>
                    <a:pt x="340" y="91"/>
                  </a:lnTo>
                  <a:close/>
                  <a:moveTo>
                    <a:pt x="174" y="90"/>
                  </a:moveTo>
                  <a:cubicBezTo>
                    <a:pt x="181" y="90"/>
                    <a:pt x="187" y="91"/>
                    <a:pt x="194" y="93"/>
                  </a:cubicBezTo>
                  <a:cubicBezTo>
                    <a:pt x="204" y="96"/>
                    <a:pt x="204" y="96"/>
                    <a:pt x="204" y="96"/>
                  </a:cubicBezTo>
                  <a:cubicBezTo>
                    <a:pt x="205" y="97"/>
                    <a:pt x="206" y="98"/>
                    <a:pt x="205" y="99"/>
                  </a:cubicBezTo>
                  <a:cubicBezTo>
                    <a:pt x="190" y="149"/>
                    <a:pt x="190" y="149"/>
                    <a:pt x="190" y="149"/>
                  </a:cubicBezTo>
                  <a:cubicBezTo>
                    <a:pt x="190" y="150"/>
                    <a:pt x="189" y="151"/>
                    <a:pt x="188" y="150"/>
                  </a:cubicBezTo>
                  <a:cubicBezTo>
                    <a:pt x="178" y="147"/>
                    <a:pt x="178" y="147"/>
                    <a:pt x="178" y="147"/>
                  </a:cubicBezTo>
                  <a:cubicBezTo>
                    <a:pt x="175" y="147"/>
                    <a:pt x="172" y="146"/>
                    <a:pt x="170" y="146"/>
                  </a:cubicBezTo>
                  <a:cubicBezTo>
                    <a:pt x="158" y="146"/>
                    <a:pt x="153" y="156"/>
                    <a:pt x="153" y="187"/>
                  </a:cubicBezTo>
                  <a:cubicBezTo>
                    <a:pt x="153" y="218"/>
                    <a:pt x="158" y="228"/>
                    <a:pt x="170" y="228"/>
                  </a:cubicBezTo>
                  <a:cubicBezTo>
                    <a:pt x="172" y="228"/>
                    <a:pt x="175" y="227"/>
                    <a:pt x="178" y="227"/>
                  </a:cubicBezTo>
                  <a:cubicBezTo>
                    <a:pt x="188" y="224"/>
                    <a:pt x="188" y="224"/>
                    <a:pt x="188" y="224"/>
                  </a:cubicBezTo>
                  <a:cubicBezTo>
                    <a:pt x="189" y="223"/>
                    <a:pt x="190" y="224"/>
                    <a:pt x="190" y="225"/>
                  </a:cubicBezTo>
                  <a:cubicBezTo>
                    <a:pt x="205" y="275"/>
                    <a:pt x="205" y="275"/>
                    <a:pt x="205" y="275"/>
                  </a:cubicBezTo>
                  <a:cubicBezTo>
                    <a:pt x="206" y="276"/>
                    <a:pt x="205" y="277"/>
                    <a:pt x="204" y="278"/>
                  </a:cubicBezTo>
                  <a:cubicBezTo>
                    <a:pt x="194" y="281"/>
                    <a:pt x="194" y="281"/>
                    <a:pt x="194" y="281"/>
                  </a:cubicBezTo>
                  <a:cubicBezTo>
                    <a:pt x="187" y="283"/>
                    <a:pt x="181" y="284"/>
                    <a:pt x="174" y="284"/>
                  </a:cubicBezTo>
                  <a:cubicBezTo>
                    <a:pt x="144" y="284"/>
                    <a:pt x="121" y="258"/>
                    <a:pt x="121" y="187"/>
                  </a:cubicBezTo>
                  <a:cubicBezTo>
                    <a:pt x="121" y="116"/>
                    <a:pt x="144" y="90"/>
                    <a:pt x="174" y="90"/>
                  </a:cubicBezTo>
                  <a:close/>
                  <a:moveTo>
                    <a:pt x="28" y="277"/>
                  </a:moveTo>
                  <a:cubicBezTo>
                    <a:pt x="19" y="277"/>
                    <a:pt x="12" y="271"/>
                    <a:pt x="12" y="265"/>
                  </a:cubicBezTo>
                  <a:cubicBezTo>
                    <a:pt x="12" y="259"/>
                    <a:pt x="19" y="253"/>
                    <a:pt x="28" y="253"/>
                  </a:cubicBezTo>
                  <a:cubicBezTo>
                    <a:pt x="37" y="253"/>
                    <a:pt x="45" y="259"/>
                    <a:pt x="45" y="265"/>
                  </a:cubicBezTo>
                  <a:cubicBezTo>
                    <a:pt x="45" y="271"/>
                    <a:pt x="37" y="277"/>
                    <a:pt x="28" y="277"/>
                  </a:cubicBezTo>
                  <a:close/>
                  <a:moveTo>
                    <a:pt x="28" y="97"/>
                  </a:moveTo>
                  <a:cubicBezTo>
                    <a:pt x="19" y="97"/>
                    <a:pt x="12" y="92"/>
                    <a:pt x="12" y="85"/>
                  </a:cubicBezTo>
                  <a:cubicBezTo>
                    <a:pt x="12" y="79"/>
                    <a:pt x="19" y="74"/>
                    <a:pt x="28" y="74"/>
                  </a:cubicBezTo>
                  <a:cubicBezTo>
                    <a:pt x="37" y="74"/>
                    <a:pt x="45" y="79"/>
                    <a:pt x="45" y="85"/>
                  </a:cubicBezTo>
                  <a:cubicBezTo>
                    <a:pt x="45" y="92"/>
                    <a:pt x="37" y="97"/>
                    <a:pt x="28" y="97"/>
                  </a:cubicBezTo>
                  <a:close/>
                </a:path>
              </a:pathLst>
            </a:custGeom>
            <a:noFill/>
            <a:ln w="15875">
              <a:solidFill>
                <a:schemeClr val="accent6"/>
              </a:solidFill>
              <a:round/>
              <a:headEnd/>
              <a:tailEnd/>
            </a:ln>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Rectangular Callout 2">
              <a:extLst>
                <a:ext uri="{FF2B5EF4-FFF2-40B4-BE49-F238E27FC236}">
                  <a16:creationId xmlns:a16="http://schemas.microsoft.com/office/drawing/2014/main" xmlns="" id="{976400B3-5979-E044-8EF9-8A0D43D6EDB7}"/>
                </a:ext>
              </a:extLst>
            </p:cNvPr>
            <p:cNvSpPr/>
            <p:nvPr/>
          </p:nvSpPr>
          <p:spPr>
            <a:xfrm>
              <a:off x="3016676" y="3006908"/>
              <a:ext cx="1539360" cy="1723787"/>
            </a:xfrm>
            <a:prstGeom prst="rect">
              <a:avLst/>
            </a:prstGeom>
            <a:noFill/>
            <a:ln w="15875">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lIns="137160" rIns="137160" rtlCol="0" anchor="ctr"/>
            <a:lstStyle/>
            <a:p>
              <a:pPr algn="ctr"/>
              <a:r>
                <a:rPr lang="en-US" sz="11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Hi Nikki Wolf,</a:t>
              </a:r>
              <a:br>
                <a:rPr lang="en-US" sz="11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1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based on unusual activity, we have locked your Credit Card. Is your call related to this? If so, please enter the onetime code sent to your phone.</a:t>
              </a:r>
            </a:p>
          </p:txBody>
        </p:sp>
        <p:sp>
          <p:nvSpPr>
            <p:cNvPr id="24" name="Oval Callout 5">
              <a:extLst>
                <a:ext uri="{FF2B5EF4-FFF2-40B4-BE49-F238E27FC236}">
                  <a16:creationId xmlns:a16="http://schemas.microsoft.com/office/drawing/2014/main" xmlns="" id="{BA9D7227-3166-064E-AA2D-78B63B438AD0}"/>
                </a:ext>
              </a:extLst>
            </p:cNvPr>
            <p:cNvSpPr/>
            <p:nvPr/>
          </p:nvSpPr>
          <p:spPr>
            <a:xfrm>
              <a:off x="683739" y="2853763"/>
              <a:ext cx="765382" cy="5899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Incoming</a:t>
              </a:r>
              <a:b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90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customer call</a:t>
              </a:r>
            </a:p>
          </p:txBody>
        </p:sp>
        <p:cxnSp>
          <p:nvCxnSpPr>
            <p:cNvPr id="25" name="Straight Connector 24">
              <a:extLst>
                <a:ext uri="{FF2B5EF4-FFF2-40B4-BE49-F238E27FC236}">
                  <a16:creationId xmlns:a16="http://schemas.microsoft.com/office/drawing/2014/main" xmlns="" id="{9665D8A2-F9EF-C844-B6B9-F6E6F0DBC9C8}"/>
                </a:ext>
              </a:extLst>
            </p:cNvPr>
            <p:cNvCxnSpPr>
              <a:cxnSpLocks/>
            </p:cNvCxnSpPr>
            <p:nvPr/>
          </p:nvCxnSpPr>
          <p:spPr>
            <a:xfrm>
              <a:off x="8440393" y="2538888"/>
              <a:ext cx="358710" cy="7202"/>
            </a:xfrm>
            <a:prstGeom prst="line">
              <a:avLst/>
            </a:prstGeom>
            <a:ln>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xmlns="" id="{11823889-9D06-B147-8D1F-13101C3E4CE7}"/>
                </a:ext>
              </a:extLst>
            </p:cNvPr>
            <p:cNvCxnSpPr>
              <a:cxnSpLocks/>
            </p:cNvCxnSpPr>
            <p:nvPr/>
          </p:nvCxnSpPr>
          <p:spPr>
            <a:xfrm flipV="1">
              <a:off x="6964794" y="2553380"/>
              <a:ext cx="919373" cy="369"/>
            </a:xfrm>
            <a:prstGeom prst="line">
              <a:avLst/>
            </a:prstGeom>
            <a:ln>
              <a:gradFill flip="none" rotWithShape="1">
                <a:gsLst>
                  <a:gs pos="0">
                    <a:srgbClr val="595A5D"/>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xmlns="" id="{C4E64AF7-73F1-2248-A870-A67230B0D9E7}"/>
                </a:ext>
              </a:extLst>
            </p:cNvPr>
            <p:cNvCxnSpPr>
              <a:cxnSpLocks/>
              <a:endCxn id="33" idx="2"/>
            </p:cNvCxnSpPr>
            <p:nvPr/>
          </p:nvCxnSpPr>
          <p:spPr>
            <a:xfrm>
              <a:off x="1381103" y="2542926"/>
              <a:ext cx="2104273" cy="10455"/>
            </a:xfrm>
            <a:prstGeom prst="line">
              <a:avLst/>
            </a:prstGeom>
            <a:ln>
              <a:gradFill flip="none" rotWithShape="1">
                <a:gsLst>
                  <a:gs pos="0">
                    <a:srgbClr val="595A5D"/>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xmlns="" id="{51576F63-E14E-D64A-BFB0-030946E2186C}"/>
                </a:ext>
              </a:extLst>
            </p:cNvPr>
            <p:cNvCxnSpPr>
              <a:cxnSpLocks/>
            </p:cNvCxnSpPr>
            <p:nvPr/>
          </p:nvCxnSpPr>
          <p:spPr>
            <a:xfrm flipV="1">
              <a:off x="5483388" y="2553380"/>
              <a:ext cx="940906" cy="369"/>
            </a:xfrm>
            <a:prstGeom prst="line">
              <a:avLst/>
            </a:prstGeom>
            <a:ln>
              <a:gradFill flip="none" rotWithShape="1">
                <a:gsLst>
                  <a:gs pos="0">
                    <a:srgbClr val="595A5D"/>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xmlns="" id="{ADE95AC0-3399-C841-A53C-E8F6E101ED8F}"/>
                </a:ext>
              </a:extLst>
            </p:cNvPr>
            <p:cNvCxnSpPr>
              <a:cxnSpLocks/>
            </p:cNvCxnSpPr>
            <p:nvPr/>
          </p:nvCxnSpPr>
          <p:spPr>
            <a:xfrm>
              <a:off x="4038211" y="2546090"/>
              <a:ext cx="892053" cy="0"/>
            </a:xfrm>
            <a:prstGeom prst="line">
              <a:avLst/>
            </a:prstGeom>
            <a:ln>
              <a:gradFill flip="none" rotWithShape="1">
                <a:gsLst>
                  <a:gs pos="0">
                    <a:srgbClr val="595A5D"/>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xmlns="" id="{3193E687-CFAF-034E-B862-D290E9FCA5DF}"/>
                </a:ext>
              </a:extLst>
            </p:cNvPr>
            <p:cNvCxnSpPr>
              <a:cxnSpLocks/>
            </p:cNvCxnSpPr>
            <p:nvPr/>
          </p:nvCxnSpPr>
          <p:spPr>
            <a:xfrm flipV="1">
              <a:off x="560682" y="2543358"/>
              <a:ext cx="235767" cy="1277"/>
            </a:xfrm>
            <a:prstGeom prst="line">
              <a:avLst/>
            </a:prstGeom>
            <a:ln>
              <a:gradFill flip="none" rotWithShape="1">
                <a:gsLst>
                  <a:gs pos="0">
                    <a:srgbClr val="595A5D"/>
                  </a:gs>
                  <a:gs pos="48000">
                    <a:schemeClr val="accent6">
                      <a:lumMod val="97000"/>
                      <a:lumOff val="3000"/>
                    </a:schemeClr>
                  </a:gs>
                  <a:gs pos="100000">
                    <a:schemeClr val="accent6">
                      <a:lumMod val="60000"/>
                      <a:lumOff val="40000"/>
                    </a:schemeClr>
                  </a:gs>
                </a:gsLst>
                <a:lin ang="16200000" scaled="1"/>
                <a:tileRect/>
              </a:gradFill>
              <a:headEnd type="none"/>
              <a:tailEnd type="none"/>
            </a:ln>
          </p:spPr>
          <p:style>
            <a:lnRef idx="2">
              <a:schemeClr val="accent1"/>
            </a:lnRef>
            <a:fillRef idx="0">
              <a:schemeClr val="accent1"/>
            </a:fillRef>
            <a:effectRef idx="1">
              <a:schemeClr val="accent1"/>
            </a:effectRef>
            <a:fontRef idx="minor">
              <a:schemeClr val="tx1"/>
            </a:fontRef>
          </p:style>
        </p:cxnSp>
        <p:sp>
          <p:nvSpPr>
            <p:cNvPr id="31" name="Oval 30">
              <a:extLst>
                <a:ext uri="{FF2B5EF4-FFF2-40B4-BE49-F238E27FC236}">
                  <a16:creationId xmlns:a16="http://schemas.microsoft.com/office/drawing/2014/main" xmlns="" id="{D24D7470-83A2-604B-A572-5C8874A09EC8}"/>
                </a:ext>
              </a:extLst>
            </p:cNvPr>
            <p:cNvSpPr/>
            <p:nvPr/>
          </p:nvSpPr>
          <p:spPr>
            <a:xfrm>
              <a:off x="2514940" y="2454253"/>
              <a:ext cx="189587" cy="18958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Oval 31">
              <a:extLst>
                <a:ext uri="{FF2B5EF4-FFF2-40B4-BE49-F238E27FC236}">
                  <a16:creationId xmlns:a16="http://schemas.microsoft.com/office/drawing/2014/main" xmlns="" id="{7D31B075-72A1-7E40-92DE-ECC4EE560B05}"/>
                </a:ext>
              </a:extLst>
            </p:cNvPr>
            <p:cNvSpPr/>
            <p:nvPr/>
          </p:nvSpPr>
          <p:spPr>
            <a:xfrm>
              <a:off x="1672074" y="2466269"/>
              <a:ext cx="189587" cy="18958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 name="Oval 32">
              <a:extLst>
                <a:ext uri="{FF2B5EF4-FFF2-40B4-BE49-F238E27FC236}">
                  <a16:creationId xmlns:a16="http://schemas.microsoft.com/office/drawing/2014/main" xmlns="" id="{2CE18BFD-9249-D544-AC13-511D35BA9D3E}"/>
                </a:ext>
              </a:extLst>
            </p:cNvPr>
            <p:cNvSpPr/>
            <p:nvPr/>
          </p:nvSpPr>
          <p:spPr>
            <a:xfrm>
              <a:off x="3485376" y="2276963"/>
              <a:ext cx="552835" cy="552835"/>
            </a:xfrm>
            <a:prstGeom prst="ellipse">
              <a:avLst/>
            </a:prstGeom>
            <a:no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4" name="Group 33">
              <a:extLst>
                <a:ext uri="{FF2B5EF4-FFF2-40B4-BE49-F238E27FC236}">
                  <a16:creationId xmlns:a16="http://schemas.microsoft.com/office/drawing/2014/main" xmlns="" id="{8AA53970-4887-EB4B-AAB4-66C78294F78A}"/>
                </a:ext>
              </a:extLst>
            </p:cNvPr>
            <p:cNvGrpSpPr/>
            <p:nvPr/>
          </p:nvGrpSpPr>
          <p:grpSpPr>
            <a:xfrm rot="5400000">
              <a:off x="3586842" y="2389979"/>
              <a:ext cx="345821" cy="307733"/>
              <a:chOff x="5462588" y="2865438"/>
              <a:chExt cx="1268412" cy="1128712"/>
            </a:xfrm>
            <a:noFill/>
          </p:grpSpPr>
          <p:sp>
            <p:nvSpPr>
              <p:cNvPr id="35" name="Freeform 23">
                <a:extLst>
                  <a:ext uri="{FF2B5EF4-FFF2-40B4-BE49-F238E27FC236}">
                    <a16:creationId xmlns:a16="http://schemas.microsoft.com/office/drawing/2014/main" xmlns="" id="{9D1FFD5A-4DD9-DF46-9B79-192FA819BDF3}"/>
                  </a:ext>
                </a:extLst>
              </p:cNvPr>
              <p:cNvSpPr>
                <a:spLocks/>
              </p:cNvSpPr>
              <p:nvPr/>
            </p:nvSpPr>
            <p:spPr bwMode="auto">
              <a:xfrm>
                <a:off x="5861050" y="2865438"/>
                <a:ext cx="471487" cy="658813"/>
              </a:xfrm>
              <a:custGeom>
                <a:avLst/>
                <a:gdLst>
                  <a:gd name="T0" fmla="*/ 40 w 126"/>
                  <a:gd name="T1" fmla="*/ 176 h 176"/>
                  <a:gd name="T2" fmla="*/ 63 w 126"/>
                  <a:gd name="T3" fmla="*/ 172 h 176"/>
                  <a:gd name="T4" fmla="*/ 86 w 126"/>
                  <a:gd name="T5" fmla="*/ 176 h 176"/>
                  <a:gd name="T6" fmla="*/ 86 w 126"/>
                  <a:gd name="T7" fmla="*/ 66 h 176"/>
                  <a:gd name="T8" fmla="*/ 126 w 126"/>
                  <a:gd name="T9" fmla="*/ 66 h 176"/>
                  <a:gd name="T10" fmla="*/ 66 w 126"/>
                  <a:gd name="T11" fmla="*/ 0 h 176"/>
                  <a:gd name="T12" fmla="*/ 0 w 126"/>
                  <a:gd name="T13" fmla="*/ 66 h 176"/>
                  <a:gd name="T14" fmla="*/ 40 w 126"/>
                  <a:gd name="T15" fmla="*/ 66 h 176"/>
                  <a:gd name="T16" fmla="*/ 40 w 126"/>
                  <a:gd name="T17"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76">
                    <a:moveTo>
                      <a:pt x="40" y="176"/>
                    </a:moveTo>
                    <a:cubicBezTo>
                      <a:pt x="47" y="174"/>
                      <a:pt x="55" y="172"/>
                      <a:pt x="63" y="172"/>
                    </a:cubicBezTo>
                    <a:cubicBezTo>
                      <a:pt x="71" y="172"/>
                      <a:pt x="79" y="174"/>
                      <a:pt x="86" y="176"/>
                    </a:cubicBezTo>
                    <a:cubicBezTo>
                      <a:pt x="86" y="66"/>
                      <a:pt x="86" y="66"/>
                      <a:pt x="86" y="66"/>
                    </a:cubicBezTo>
                    <a:cubicBezTo>
                      <a:pt x="126" y="66"/>
                      <a:pt x="126" y="66"/>
                      <a:pt x="126" y="66"/>
                    </a:cubicBezTo>
                    <a:cubicBezTo>
                      <a:pt x="66" y="0"/>
                      <a:pt x="66" y="0"/>
                      <a:pt x="66" y="0"/>
                    </a:cubicBezTo>
                    <a:cubicBezTo>
                      <a:pt x="0" y="66"/>
                      <a:pt x="0" y="66"/>
                      <a:pt x="0" y="66"/>
                    </a:cubicBezTo>
                    <a:cubicBezTo>
                      <a:pt x="40" y="66"/>
                      <a:pt x="40" y="66"/>
                      <a:pt x="40" y="66"/>
                    </a:cubicBezTo>
                    <a:lnTo>
                      <a:pt x="40" y="176"/>
                    </a:ln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Freeform 24">
                <a:extLst>
                  <a:ext uri="{FF2B5EF4-FFF2-40B4-BE49-F238E27FC236}">
                    <a16:creationId xmlns:a16="http://schemas.microsoft.com/office/drawing/2014/main" xmlns="" id="{DD2E5321-BE00-3C41-BEFE-9F3D81DEC883}"/>
                  </a:ext>
                </a:extLst>
              </p:cNvPr>
              <p:cNvSpPr>
                <a:spLocks/>
              </p:cNvSpPr>
              <p:nvPr/>
            </p:nvSpPr>
            <p:spPr bwMode="auto">
              <a:xfrm>
                <a:off x="6202363" y="3138488"/>
                <a:ext cx="528637" cy="506413"/>
              </a:xfrm>
              <a:custGeom>
                <a:avLst/>
                <a:gdLst>
                  <a:gd name="T0" fmla="*/ 47 w 141"/>
                  <a:gd name="T1" fmla="*/ 0 h 135"/>
                  <a:gd name="T2" fmla="*/ 76 w 141"/>
                  <a:gd name="T3" fmla="*/ 28 h 135"/>
                  <a:gd name="T4" fmla="*/ 0 w 141"/>
                  <a:gd name="T5" fmla="*/ 105 h 135"/>
                  <a:gd name="T6" fmla="*/ 36 w 141"/>
                  <a:gd name="T7" fmla="*/ 135 h 135"/>
                  <a:gd name="T8" fmla="*/ 109 w 141"/>
                  <a:gd name="T9" fmla="*/ 60 h 135"/>
                  <a:gd name="T10" fmla="*/ 137 w 141"/>
                  <a:gd name="T11" fmla="*/ 88 h 135"/>
                  <a:gd name="T12" fmla="*/ 141 w 141"/>
                  <a:gd name="T13" fmla="*/ 0 h 135"/>
                  <a:gd name="T14" fmla="*/ 47 w 141"/>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35">
                    <a:moveTo>
                      <a:pt x="47" y="0"/>
                    </a:moveTo>
                    <a:cubicBezTo>
                      <a:pt x="76" y="28"/>
                      <a:pt x="76" y="28"/>
                      <a:pt x="76" y="28"/>
                    </a:cubicBezTo>
                    <a:cubicBezTo>
                      <a:pt x="0" y="105"/>
                      <a:pt x="0" y="105"/>
                      <a:pt x="0" y="105"/>
                    </a:cubicBezTo>
                    <a:cubicBezTo>
                      <a:pt x="15" y="111"/>
                      <a:pt x="28" y="122"/>
                      <a:pt x="36" y="135"/>
                    </a:cubicBezTo>
                    <a:cubicBezTo>
                      <a:pt x="109" y="60"/>
                      <a:pt x="109" y="60"/>
                      <a:pt x="109" y="60"/>
                    </a:cubicBezTo>
                    <a:cubicBezTo>
                      <a:pt x="137" y="88"/>
                      <a:pt x="137" y="88"/>
                      <a:pt x="137" y="88"/>
                    </a:cubicBezTo>
                    <a:cubicBezTo>
                      <a:pt x="141" y="0"/>
                      <a:pt x="141" y="0"/>
                      <a:pt x="141" y="0"/>
                    </a:cubicBezTo>
                    <a:lnTo>
                      <a:pt x="47" y="0"/>
                    </a:ln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Freeform 25">
                <a:extLst>
                  <a:ext uri="{FF2B5EF4-FFF2-40B4-BE49-F238E27FC236}">
                    <a16:creationId xmlns:a16="http://schemas.microsoft.com/office/drawing/2014/main" xmlns="" id="{0CA49723-0C6C-E346-8BD3-6917A001CB0B}"/>
                  </a:ext>
                </a:extLst>
              </p:cNvPr>
              <p:cNvSpPr>
                <a:spLocks/>
              </p:cNvSpPr>
              <p:nvPr/>
            </p:nvSpPr>
            <p:spPr bwMode="auto">
              <a:xfrm>
                <a:off x="5462588" y="3138488"/>
                <a:ext cx="525462" cy="506413"/>
              </a:xfrm>
              <a:custGeom>
                <a:avLst/>
                <a:gdLst>
                  <a:gd name="T0" fmla="*/ 140 w 140"/>
                  <a:gd name="T1" fmla="*/ 105 h 135"/>
                  <a:gd name="T2" fmla="*/ 65 w 140"/>
                  <a:gd name="T3" fmla="*/ 28 h 135"/>
                  <a:gd name="T4" fmla="*/ 93 w 140"/>
                  <a:gd name="T5" fmla="*/ 0 h 135"/>
                  <a:gd name="T6" fmla="*/ 0 w 140"/>
                  <a:gd name="T7" fmla="*/ 0 h 135"/>
                  <a:gd name="T8" fmla="*/ 3 w 140"/>
                  <a:gd name="T9" fmla="*/ 88 h 135"/>
                  <a:gd name="T10" fmla="*/ 32 w 140"/>
                  <a:gd name="T11" fmla="*/ 60 h 135"/>
                  <a:gd name="T12" fmla="*/ 104 w 140"/>
                  <a:gd name="T13" fmla="*/ 135 h 135"/>
                  <a:gd name="T14" fmla="*/ 140 w 140"/>
                  <a:gd name="T15" fmla="*/ 10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35">
                    <a:moveTo>
                      <a:pt x="140" y="105"/>
                    </a:moveTo>
                    <a:cubicBezTo>
                      <a:pt x="65" y="28"/>
                      <a:pt x="65" y="28"/>
                      <a:pt x="65" y="28"/>
                    </a:cubicBezTo>
                    <a:cubicBezTo>
                      <a:pt x="93" y="0"/>
                      <a:pt x="93" y="0"/>
                      <a:pt x="93" y="0"/>
                    </a:cubicBezTo>
                    <a:cubicBezTo>
                      <a:pt x="0" y="0"/>
                      <a:pt x="0" y="0"/>
                      <a:pt x="0" y="0"/>
                    </a:cubicBezTo>
                    <a:cubicBezTo>
                      <a:pt x="3" y="88"/>
                      <a:pt x="3" y="88"/>
                      <a:pt x="3" y="88"/>
                    </a:cubicBezTo>
                    <a:cubicBezTo>
                      <a:pt x="32" y="60"/>
                      <a:pt x="32" y="60"/>
                      <a:pt x="32" y="60"/>
                    </a:cubicBezTo>
                    <a:cubicBezTo>
                      <a:pt x="104" y="135"/>
                      <a:pt x="104" y="135"/>
                      <a:pt x="104" y="135"/>
                    </a:cubicBezTo>
                    <a:cubicBezTo>
                      <a:pt x="113" y="122"/>
                      <a:pt x="125" y="111"/>
                      <a:pt x="140" y="105"/>
                    </a:cubicBez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Oval 26">
                <a:extLst>
                  <a:ext uri="{FF2B5EF4-FFF2-40B4-BE49-F238E27FC236}">
                    <a16:creationId xmlns:a16="http://schemas.microsoft.com/office/drawing/2014/main" xmlns="" id="{8CB6AF02-6962-FD4F-A46D-26B8FA43B498}"/>
                  </a:ext>
                </a:extLst>
              </p:cNvPr>
              <p:cNvSpPr>
                <a:spLocks noChangeArrowheads="1"/>
              </p:cNvSpPr>
              <p:nvPr/>
            </p:nvSpPr>
            <p:spPr bwMode="auto">
              <a:xfrm>
                <a:off x="5897563" y="3600450"/>
                <a:ext cx="398462" cy="393700"/>
              </a:xfrm>
              <a:prstGeom prst="ellipse">
                <a:avLst/>
              </a:pr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9" name="Freeform 5">
              <a:extLst>
                <a:ext uri="{FF2B5EF4-FFF2-40B4-BE49-F238E27FC236}">
                  <a16:creationId xmlns:a16="http://schemas.microsoft.com/office/drawing/2014/main" xmlns="" id="{A1E3F1DC-1BE5-F44C-A2B5-D0EC619FC306}"/>
                </a:ext>
              </a:extLst>
            </p:cNvPr>
            <p:cNvSpPr>
              <a:spLocks noEditPoints="1"/>
            </p:cNvSpPr>
            <p:nvPr/>
          </p:nvSpPr>
          <p:spPr bwMode="auto">
            <a:xfrm>
              <a:off x="7958830" y="2324077"/>
              <a:ext cx="391278" cy="465125"/>
            </a:xfrm>
            <a:custGeom>
              <a:avLst/>
              <a:gdLst>
                <a:gd name="T0" fmla="*/ 100 w 448"/>
                <a:gd name="T1" fmla="*/ 162 h 533"/>
                <a:gd name="T2" fmla="*/ 182 w 448"/>
                <a:gd name="T3" fmla="*/ 12 h 533"/>
                <a:gd name="T4" fmla="*/ 288 w 448"/>
                <a:gd name="T5" fmla="*/ 28 h 533"/>
                <a:gd name="T6" fmla="*/ 351 w 448"/>
                <a:gd name="T7" fmla="*/ 162 h 533"/>
                <a:gd name="T8" fmla="*/ 344 w 448"/>
                <a:gd name="T9" fmla="*/ 320 h 533"/>
                <a:gd name="T10" fmla="*/ 265 w 448"/>
                <a:gd name="T11" fmla="*/ 286 h 533"/>
                <a:gd name="T12" fmla="*/ 297 w 448"/>
                <a:gd name="T13" fmla="*/ 209 h 533"/>
                <a:gd name="T14" fmla="*/ 280 w 448"/>
                <a:gd name="T15" fmla="*/ 77 h 533"/>
                <a:gd name="T16" fmla="*/ 154 w 448"/>
                <a:gd name="T17" fmla="*/ 108 h 533"/>
                <a:gd name="T18" fmla="*/ 184 w 448"/>
                <a:gd name="T19" fmla="*/ 256 h 533"/>
                <a:gd name="T20" fmla="*/ 159 w 448"/>
                <a:gd name="T21" fmla="*/ 293 h 533"/>
                <a:gd name="T22" fmla="*/ 103 w 448"/>
                <a:gd name="T23" fmla="*/ 281 h 533"/>
                <a:gd name="T24" fmla="*/ 448 w 448"/>
                <a:gd name="T25" fmla="*/ 425 h 533"/>
                <a:gd name="T26" fmla="*/ 344 w 448"/>
                <a:gd name="T27" fmla="*/ 330 h 533"/>
                <a:gd name="T28" fmla="*/ 305 w 448"/>
                <a:gd name="T29" fmla="*/ 381 h 533"/>
                <a:gd name="T30" fmla="*/ 231 w 448"/>
                <a:gd name="T31" fmla="*/ 497 h 533"/>
                <a:gd name="T32" fmla="*/ 157 w 448"/>
                <a:gd name="T33" fmla="*/ 381 h 533"/>
                <a:gd name="T34" fmla="*/ 118 w 448"/>
                <a:gd name="T35" fmla="*/ 320 h 533"/>
                <a:gd name="T36" fmla="*/ 0 w 448"/>
                <a:gd name="T37" fmla="*/ 424 h 533"/>
                <a:gd name="T38" fmla="*/ 227 w 448"/>
                <a:gd name="T39" fmla="*/ 365 h 533"/>
                <a:gd name="T40" fmla="*/ 227 w 448"/>
                <a:gd name="T41" fmla="*/ 397 h 533"/>
                <a:gd name="T42" fmla="*/ 227 w 448"/>
                <a:gd name="T43" fmla="*/ 365 h 533"/>
                <a:gd name="T44" fmla="*/ 245 w 448"/>
                <a:gd name="T45" fmla="*/ 371 h 533"/>
                <a:gd name="T46" fmla="*/ 262 w 448"/>
                <a:gd name="T47" fmla="*/ 371 h 533"/>
                <a:gd name="T48" fmla="*/ 270 w 448"/>
                <a:gd name="T49" fmla="*/ 352 h 533"/>
                <a:gd name="T50" fmla="*/ 270 w 448"/>
                <a:gd name="T51" fmla="*/ 369 h 533"/>
                <a:gd name="T52" fmla="*/ 270 w 448"/>
                <a:gd name="T53" fmla="*/ 352 h 533"/>
                <a:gd name="T54" fmla="*/ 277 w 448"/>
                <a:gd name="T55" fmla="*/ 347 h 533"/>
                <a:gd name="T56" fmla="*/ 294 w 448"/>
                <a:gd name="T57" fmla="*/ 347 h 533"/>
                <a:gd name="T58" fmla="*/ 302 w 448"/>
                <a:gd name="T59" fmla="*/ 324 h 533"/>
                <a:gd name="T60" fmla="*/ 302 w 448"/>
                <a:gd name="T61" fmla="*/ 341 h 533"/>
                <a:gd name="T62" fmla="*/ 302 w 448"/>
                <a:gd name="T63" fmla="*/ 324 h 533"/>
                <a:gd name="T64" fmla="*/ 192 w 448"/>
                <a:gd name="T65" fmla="*/ 371 h 533"/>
                <a:gd name="T66" fmla="*/ 209 w 448"/>
                <a:gd name="T67" fmla="*/ 371 h 533"/>
                <a:gd name="T68" fmla="*/ 184 w 448"/>
                <a:gd name="T69" fmla="*/ 352 h 533"/>
                <a:gd name="T70" fmla="*/ 184 w 448"/>
                <a:gd name="T71" fmla="*/ 369 h 533"/>
                <a:gd name="T72" fmla="*/ 184 w 448"/>
                <a:gd name="T73" fmla="*/ 352 h 533"/>
                <a:gd name="T74" fmla="*/ 160 w 448"/>
                <a:gd name="T75" fmla="*/ 347 h 533"/>
                <a:gd name="T76" fmla="*/ 177 w 448"/>
                <a:gd name="T77" fmla="*/ 347 h 533"/>
                <a:gd name="T78" fmla="*/ 153 w 448"/>
                <a:gd name="T79" fmla="*/ 324 h 533"/>
                <a:gd name="T80" fmla="*/ 153 w 448"/>
                <a:gd name="T81" fmla="*/ 341 h 533"/>
                <a:gd name="T82" fmla="*/ 153 w 448"/>
                <a:gd name="T83" fmla="*/ 324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8" h="533">
                  <a:moveTo>
                    <a:pt x="103" y="281"/>
                  </a:moveTo>
                  <a:cubicBezTo>
                    <a:pt x="98" y="241"/>
                    <a:pt x="100" y="204"/>
                    <a:pt x="100" y="162"/>
                  </a:cubicBezTo>
                  <a:cubicBezTo>
                    <a:pt x="100" y="120"/>
                    <a:pt x="105" y="98"/>
                    <a:pt x="113" y="81"/>
                  </a:cubicBezTo>
                  <a:cubicBezTo>
                    <a:pt x="127" y="49"/>
                    <a:pt x="154" y="19"/>
                    <a:pt x="182" y="12"/>
                  </a:cubicBezTo>
                  <a:cubicBezTo>
                    <a:pt x="199" y="7"/>
                    <a:pt x="206" y="7"/>
                    <a:pt x="211" y="7"/>
                  </a:cubicBezTo>
                  <a:cubicBezTo>
                    <a:pt x="211" y="7"/>
                    <a:pt x="275" y="0"/>
                    <a:pt x="288" y="28"/>
                  </a:cubicBezTo>
                  <a:cubicBezTo>
                    <a:pt x="311" y="24"/>
                    <a:pt x="324" y="49"/>
                    <a:pt x="339" y="81"/>
                  </a:cubicBezTo>
                  <a:cubicBezTo>
                    <a:pt x="346" y="98"/>
                    <a:pt x="351" y="120"/>
                    <a:pt x="351" y="162"/>
                  </a:cubicBezTo>
                  <a:cubicBezTo>
                    <a:pt x="351" y="204"/>
                    <a:pt x="354" y="241"/>
                    <a:pt x="349" y="281"/>
                  </a:cubicBezTo>
                  <a:cubicBezTo>
                    <a:pt x="349" y="295"/>
                    <a:pt x="344" y="320"/>
                    <a:pt x="344" y="320"/>
                  </a:cubicBezTo>
                  <a:cubicBezTo>
                    <a:pt x="344" y="320"/>
                    <a:pt x="302" y="295"/>
                    <a:pt x="292" y="293"/>
                  </a:cubicBezTo>
                  <a:cubicBezTo>
                    <a:pt x="277" y="286"/>
                    <a:pt x="265" y="286"/>
                    <a:pt x="265" y="286"/>
                  </a:cubicBezTo>
                  <a:cubicBezTo>
                    <a:pt x="265" y="286"/>
                    <a:pt x="268" y="258"/>
                    <a:pt x="268" y="256"/>
                  </a:cubicBezTo>
                  <a:cubicBezTo>
                    <a:pt x="275" y="244"/>
                    <a:pt x="292" y="231"/>
                    <a:pt x="297" y="209"/>
                  </a:cubicBezTo>
                  <a:cubicBezTo>
                    <a:pt x="305" y="172"/>
                    <a:pt x="302" y="123"/>
                    <a:pt x="297" y="108"/>
                  </a:cubicBezTo>
                  <a:cubicBezTo>
                    <a:pt x="295" y="103"/>
                    <a:pt x="294" y="86"/>
                    <a:pt x="280" y="77"/>
                  </a:cubicBezTo>
                  <a:cubicBezTo>
                    <a:pt x="258" y="65"/>
                    <a:pt x="246" y="89"/>
                    <a:pt x="226" y="96"/>
                  </a:cubicBezTo>
                  <a:cubicBezTo>
                    <a:pt x="206" y="102"/>
                    <a:pt x="166" y="117"/>
                    <a:pt x="154" y="108"/>
                  </a:cubicBezTo>
                  <a:cubicBezTo>
                    <a:pt x="152" y="123"/>
                    <a:pt x="147" y="172"/>
                    <a:pt x="154" y="209"/>
                  </a:cubicBezTo>
                  <a:cubicBezTo>
                    <a:pt x="159" y="231"/>
                    <a:pt x="179" y="244"/>
                    <a:pt x="184" y="256"/>
                  </a:cubicBezTo>
                  <a:cubicBezTo>
                    <a:pt x="186" y="258"/>
                    <a:pt x="186" y="286"/>
                    <a:pt x="186" y="286"/>
                  </a:cubicBezTo>
                  <a:cubicBezTo>
                    <a:pt x="186" y="286"/>
                    <a:pt x="174" y="286"/>
                    <a:pt x="159" y="293"/>
                  </a:cubicBezTo>
                  <a:cubicBezTo>
                    <a:pt x="150" y="295"/>
                    <a:pt x="108" y="320"/>
                    <a:pt x="108" y="320"/>
                  </a:cubicBezTo>
                  <a:cubicBezTo>
                    <a:pt x="108" y="320"/>
                    <a:pt x="105" y="295"/>
                    <a:pt x="103" y="281"/>
                  </a:cubicBezTo>
                  <a:close/>
                  <a:moveTo>
                    <a:pt x="225" y="533"/>
                  </a:moveTo>
                  <a:cubicBezTo>
                    <a:pt x="315" y="533"/>
                    <a:pt x="396" y="491"/>
                    <a:pt x="448" y="425"/>
                  </a:cubicBezTo>
                  <a:cubicBezTo>
                    <a:pt x="447" y="407"/>
                    <a:pt x="444" y="392"/>
                    <a:pt x="440" y="386"/>
                  </a:cubicBezTo>
                  <a:cubicBezTo>
                    <a:pt x="428" y="364"/>
                    <a:pt x="389" y="352"/>
                    <a:pt x="344" y="330"/>
                  </a:cubicBezTo>
                  <a:cubicBezTo>
                    <a:pt x="347" y="340"/>
                    <a:pt x="359" y="411"/>
                    <a:pt x="359" y="411"/>
                  </a:cubicBezTo>
                  <a:cubicBezTo>
                    <a:pt x="305" y="381"/>
                    <a:pt x="305" y="381"/>
                    <a:pt x="305" y="381"/>
                  </a:cubicBezTo>
                  <a:cubicBezTo>
                    <a:pt x="305" y="381"/>
                    <a:pt x="280" y="430"/>
                    <a:pt x="270" y="453"/>
                  </a:cubicBezTo>
                  <a:cubicBezTo>
                    <a:pt x="261" y="475"/>
                    <a:pt x="231" y="497"/>
                    <a:pt x="231" y="497"/>
                  </a:cubicBezTo>
                  <a:cubicBezTo>
                    <a:pt x="229" y="497"/>
                    <a:pt x="201" y="475"/>
                    <a:pt x="192" y="453"/>
                  </a:cubicBezTo>
                  <a:cubicBezTo>
                    <a:pt x="182" y="430"/>
                    <a:pt x="157" y="381"/>
                    <a:pt x="157" y="381"/>
                  </a:cubicBezTo>
                  <a:cubicBezTo>
                    <a:pt x="103" y="411"/>
                    <a:pt x="103" y="411"/>
                    <a:pt x="103" y="411"/>
                  </a:cubicBezTo>
                  <a:cubicBezTo>
                    <a:pt x="103" y="411"/>
                    <a:pt x="115" y="335"/>
                    <a:pt x="118" y="320"/>
                  </a:cubicBezTo>
                  <a:cubicBezTo>
                    <a:pt x="69" y="347"/>
                    <a:pt x="22" y="362"/>
                    <a:pt x="10" y="386"/>
                  </a:cubicBezTo>
                  <a:cubicBezTo>
                    <a:pt x="5" y="392"/>
                    <a:pt x="2" y="407"/>
                    <a:pt x="0" y="424"/>
                  </a:cubicBezTo>
                  <a:cubicBezTo>
                    <a:pt x="53" y="491"/>
                    <a:pt x="134" y="533"/>
                    <a:pt x="225" y="533"/>
                  </a:cubicBezTo>
                  <a:close/>
                  <a:moveTo>
                    <a:pt x="227" y="365"/>
                  </a:moveTo>
                  <a:cubicBezTo>
                    <a:pt x="218" y="365"/>
                    <a:pt x="211" y="372"/>
                    <a:pt x="211" y="381"/>
                  </a:cubicBezTo>
                  <a:cubicBezTo>
                    <a:pt x="211" y="390"/>
                    <a:pt x="218" y="397"/>
                    <a:pt x="227" y="397"/>
                  </a:cubicBezTo>
                  <a:cubicBezTo>
                    <a:pt x="236" y="397"/>
                    <a:pt x="243" y="390"/>
                    <a:pt x="243" y="381"/>
                  </a:cubicBezTo>
                  <a:cubicBezTo>
                    <a:pt x="243" y="372"/>
                    <a:pt x="236" y="365"/>
                    <a:pt x="227" y="365"/>
                  </a:cubicBezTo>
                  <a:close/>
                  <a:moveTo>
                    <a:pt x="253" y="362"/>
                  </a:moveTo>
                  <a:cubicBezTo>
                    <a:pt x="249" y="362"/>
                    <a:pt x="245" y="366"/>
                    <a:pt x="245" y="371"/>
                  </a:cubicBezTo>
                  <a:cubicBezTo>
                    <a:pt x="245" y="376"/>
                    <a:pt x="249" y="380"/>
                    <a:pt x="253" y="380"/>
                  </a:cubicBezTo>
                  <a:cubicBezTo>
                    <a:pt x="258" y="380"/>
                    <a:pt x="262" y="376"/>
                    <a:pt x="262" y="371"/>
                  </a:cubicBezTo>
                  <a:cubicBezTo>
                    <a:pt x="262" y="366"/>
                    <a:pt x="258" y="362"/>
                    <a:pt x="253" y="362"/>
                  </a:cubicBezTo>
                  <a:close/>
                  <a:moveTo>
                    <a:pt x="270" y="352"/>
                  </a:moveTo>
                  <a:cubicBezTo>
                    <a:pt x="265" y="352"/>
                    <a:pt x="261" y="356"/>
                    <a:pt x="261" y="360"/>
                  </a:cubicBezTo>
                  <a:cubicBezTo>
                    <a:pt x="261" y="365"/>
                    <a:pt x="265" y="369"/>
                    <a:pt x="270" y="369"/>
                  </a:cubicBezTo>
                  <a:cubicBezTo>
                    <a:pt x="274" y="369"/>
                    <a:pt x="278" y="365"/>
                    <a:pt x="278" y="360"/>
                  </a:cubicBezTo>
                  <a:cubicBezTo>
                    <a:pt x="278" y="356"/>
                    <a:pt x="274" y="352"/>
                    <a:pt x="270" y="352"/>
                  </a:cubicBezTo>
                  <a:close/>
                  <a:moveTo>
                    <a:pt x="286" y="338"/>
                  </a:moveTo>
                  <a:cubicBezTo>
                    <a:pt x="281" y="338"/>
                    <a:pt x="277" y="342"/>
                    <a:pt x="277" y="347"/>
                  </a:cubicBezTo>
                  <a:cubicBezTo>
                    <a:pt x="277" y="352"/>
                    <a:pt x="281" y="356"/>
                    <a:pt x="286" y="356"/>
                  </a:cubicBezTo>
                  <a:cubicBezTo>
                    <a:pt x="290" y="356"/>
                    <a:pt x="294" y="352"/>
                    <a:pt x="294" y="347"/>
                  </a:cubicBezTo>
                  <a:cubicBezTo>
                    <a:pt x="294" y="342"/>
                    <a:pt x="290" y="338"/>
                    <a:pt x="286" y="338"/>
                  </a:cubicBezTo>
                  <a:close/>
                  <a:moveTo>
                    <a:pt x="302" y="324"/>
                  </a:moveTo>
                  <a:cubicBezTo>
                    <a:pt x="297" y="324"/>
                    <a:pt x="293" y="328"/>
                    <a:pt x="293" y="333"/>
                  </a:cubicBezTo>
                  <a:cubicBezTo>
                    <a:pt x="293" y="337"/>
                    <a:pt x="297" y="341"/>
                    <a:pt x="302" y="341"/>
                  </a:cubicBezTo>
                  <a:cubicBezTo>
                    <a:pt x="307" y="341"/>
                    <a:pt x="311" y="337"/>
                    <a:pt x="311" y="333"/>
                  </a:cubicBezTo>
                  <a:cubicBezTo>
                    <a:pt x="311" y="328"/>
                    <a:pt x="307" y="324"/>
                    <a:pt x="302" y="324"/>
                  </a:cubicBezTo>
                  <a:close/>
                  <a:moveTo>
                    <a:pt x="201" y="362"/>
                  </a:moveTo>
                  <a:cubicBezTo>
                    <a:pt x="196" y="362"/>
                    <a:pt x="192" y="366"/>
                    <a:pt x="192" y="371"/>
                  </a:cubicBezTo>
                  <a:cubicBezTo>
                    <a:pt x="192" y="376"/>
                    <a:pt x="196" y="380"/>
                    <a:pt x="201" y="380"/>
                  </a:cubicBezTo>
                  <a:cubicBezTo>
                    <a:pt x="205" y="380"/>
                    <a:pt x="209" y="376"/>
                    <a:pt x="209" y="371"/>
                  </a:cubicBezTo>
                  <a:cubicBezTo>
                    <a:pt x="209" y="366"/>
                    <a:pt x="205" y="362"/>
                    <a:pt x="201" y="362"/>
                  </a:cubicBezTo>
                  <a:close/>
                  <a:moveTo>
                    <a:pt x="184" y="352"/>
                  </a:moveTo>
                  <a:cubicBezTo>
                    <a:pt x="180" y="352"/>
                    <a:pt x="176" y="356"/>
                    <a:pt x="176" y="360"/>
                  </a:cubicBezTo>
                  <a:cubicBezTo>
                    <a:pt x="176" y="365"/>
                    <a:pt x="180" y="369"/>
                    <a:pt x="184" y="369"/>
                  </a:cubicBezTo>
                  <a:cubicBezTo>
                    <a:pt x="189" y="369"/>
                    <a:pt x="193" y="365"/>
                    <a:pt x="193" y="360"/>
                  </a:cubicBezTo>
                  <a:cubicBezTo>
                    <a:pt x="193" y="356"/>
                    <a:pt x="189" y="352"/>
                    <a:pt x="184" y="352"/>
                  </a:cubicBezTo>
                  <a:close/>
                  <a:moveTo>
                    <a:pt x="168" y="338"/>
                  </a:moveTo>
                  <a:cubicBezTo>
                    <a:pt x="164" y="338"/>
                    <a:pt x="160" y="342"/>
                    <a:pt x="160" y="347"/>
                  </a:cubicBezTo>
                  <a:cubicBezTo>
                    <a:pt x="160" y="352"/>
                    <a:pt x="164" y="356"/>
                    <a:pt x="168" y="356"/>
                  </a:cubicBezTo>
                  <a:cubicBezTo>
                    <a:pt x="173" y="356"/>
                    <a:pt x="177" y="352"/>
                    <a:pt x="177" y="347"/>
                  </a:cubicBezTo>
                  <a:cubicBezTo>
                    <a:pt x="177" y="342"/>
                    <a:pt x="173" y="338"/>
                    <a:pt x="168" y="338"/>
                  </a:cubicBezTo>
                  <a:close/>
                  <a:moveTo>
                    <a:pt x="153" y="324"/>
                  </a:moveTo>
                  <a:cubicBezTo>
                    <a:pt x="148" y="324"/>
                    <a:pt x="144" y="328"/>
                    <a:pt x="144" y="333"/>
                  </a:cubicBezTo>
                  <a:cubicBezTo>
                    <a:pt x="144" y="337"/>
                    <a:pt x="148" y="341"/>
                    <a:pt x="153" y="341"/>
                  </a:cubicBezTo>
                  <a:cubicBezTo>
                    <a:pt x="157" y="341"/>
                    <a:pt x="161" y="337"/>
                    <a:pt x="161" y="333"/>
                  </a:cubicBezTo>
                  <a:cubicBezTo>
                    <a:pt x="161" y="328"/>
                    <a:pt x="157" y="324"/>
                    <a:pt x="153" y="3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40" name="Group 39">
              <a:extLst>
                <a:ext uri="{FF2B5EF4-FFF2-40B4-BE49-F238E27FC236}">
                  <a16:creationId xmlns:a16="http://schemas.microsoft.com/office/drawing/2014/main" xmlns="" id="{3C2AB5B9-D14A-B64A-880B-741F836F0ACF}"/>
                </a:ext>
              </a:extLst>
            </p:cNvPr>
            <p:cNvGrpSpPr/>
            <p:nvPr/>
          </p:nvGrpSpPr>
          <p:grpSpPr>
            <a:xfrm>
              <a:off x="8686063" y="2381396"/>
              <a:ext cx="374078" cy="343675"/>
              <a:chOff x="8496237" y="2339976"/>
              <a:chExt cx="2441575" cy="2243138"/>
            </a:xfrm>
          </p:grpSpPr>
          <p:sp>
            <p:nvSpPr>
              <p:cNvPr id="41" name="Freeform 5">
                <a:extLst>
                  <a:ext uri="{FF2B5EF4-FFF2-40B4-BE49-F238E27FC236}">
                    <a16:creationId xmlns:a16="http://schemas.microsoft.com/office/drawing/2014/main" xmlns="" id="{D5A27885-B027-A743-8BE3-078AE0D74418}"/>
                  </a:ext>
                </a:extLst>
              </p:cNvPr>
              <p:cNvSpPr>
                <a:spLocks/>
              </p:cNvSpPr>
              <p:nvPr/>
            </p:nvSpPr>
            <p:spPr bwMode="auto">
              <a:xfrm>
                <a:off x="8496237" y="2339976"/>
                <a:ext cx="2441575" cy="2243138"/>
              </a:xfrm>
              <a:custGeom>
                <a:avLst/>
                <a:gdLst>
                  <a:gd name="T0" fmla="*/ 628 w 750"/>
                  <a:gd name="T1" fmla="*/ 232 h 689"/>
                  <a:gd name="T2" fmla="*/ 628 w 750"/>
                  <a:gd name="T3" fmla="*/ 231 h 689"/>
                  <a:gd name="T4" fmla="*/ 481 w 750"/>
                  <a:gd name="T5" fmla="*/ 165 h 689"/>
                  <a:gd name="T6" fmla="*/ 481 w 750"/>
                  <a:gd name="T7" fmla="*/ 165 h 689"/>
                  <a:gd name="T8" fmla="*/ 428 w 750"/>
                  <a:gd name="T9" fmla="*/ 79 h 689"/>
                  <a:gd name="T10" fmla="*/ 214 w 750"/>
                  <a:gd name="T11" fmla="*/ 36 h 689"/>
                  <a:gd name="T12" fmla="*/ 101 w 750"/>
                  <a:gd name="T13" fmla="*/ 211 h 689"/>
                  <a:gd name="T14" fmla="*/ 103 w 750"/>
                  <a:gd name="T15" fmla="*/ 235 h 689"/>
                  <a:gd name="T16" fmla="*/ 103 w 750"/>
                  <a:gd name="T17" fmla="*/ 235 h 689"/>
                  <a:gd name="T18" fmla="*/ 0 w 750"/>
                  <a:gd name="T19" fmla="*/ 368 h 689"/>
                  <a:gd name="T20" fmla="*/ 0 w 750"/>
                  <a:gd name="T21" fmla="*/ 372 h 689"/>
                  <a:gd name="T22" fmla="*/ 137 w 750"/>
                  <a:gd name="T23" fmla="*/ 505 h 689"/>
                  <a:gd name="T24" fmla="*/ 287 w 750"/>
                  <a:gd name="T25" fmla="*/ 505 h 689"/>
                  <a:gd name="T26" fmla="*/ 287 w 750"/>
                  <a:gd name="T27" fmla="*/ 689 h 689"/>
                  <a:gd name="T28" fmla="*/ 485 w 750"/>
                  <a:gd name="T29" fmla="*/ 505 h 689"/>
                  <a:gd name="T30" fmla="*/ 611 w 750"/>
                  <a:gd name="T31" fmla="*/ 505 h 689"/>
                  <a:gd name="T32" fmla="*/ 658 w 750"/>
                  <a:gd name="T33" fmla="*/ 497 h 689"/>
                  <a:gd name="T34" fmla="*/ 750 w 750"/>
                  <a:gd name="T35" fmla="*/ 369 h 689"/>
                  <a:gd name="T36" fmla="*/ 628 w 750"/>
                  <a:gd name="T37" fmla="*/ 23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0" h="689">
                    <a:moveTo>
                      <a:pt x="628" y="232"/>
                    </a:moveTo>
                    <a:cubicBezTo>
                      <a:pt x="628" y="231"/>
                      <a:pt x="628" y="231"/>
                      <a:pt x="628" y="231"/>
                    </a:cubicBezTo>
                    <a:cubicBezTo>
                      <a:pt x="621" y="124"/>
                      <a:pt x="524" y="106"/>
                      <a:pt x="481" y="165"/>
                    </a:cubicBezTo>
                    <a:cubicBezTo>
                      <a:pt x="481" y="165"/>
                      <a:pt x="481" y="165"/>
                      <a:pt x="481" y="165"/>
                    </a:cubicBezTo>
                    <a:cubicBezTo>
                      <a:pt x="469" y="132"/>
                      <a:pt x="452" y="102"/>
                      <a:pt x="428" y="79"/>
                    </a:cubicBezTo>
                    <a:cubicBezTo>
                      <a:pt x="377" y="27"/>
                      <a:pt x="299" y="0"/>
                      <a:pt x="214" y="36"/>
                    </a:cubicBezTo>
                    <a:cubicBezTo>
                      <a:pt x="148" y="64"/>
                      <a:pt x="101" y="143"/>
                      <a:pt x="101" y="211"/>
                    </a:cubicBezTo>
                    <a:cubicBezTo>
                      <a:pt x="101" y="219"/>
                      <a:pt x="102" y="227"/>
                      <a:pt x="103" y="235"/>
                    </a:cubicBezTo>
                    <a:cubicBezTo>
                      <a:pt x="103" y="235"/>
                      <a:pt x="103" y="235"/>
                      <a:pt x="103" y="235"/>
                    </a:cubicBezTo>
                    <a:cubicBezTo>
                      <a:pt x="54" y="247"/>
                      <a:pt x="0" y="284"/>
                      <a:pt x="0" y="368"/>
                    </a:cubicBezTo>
                    <a:cubicBezTo>
                      <a:pt x="0" y="369"/>
                      <a:pt x="0" y="371"/>
                      <a:pt x="0" y="372"/>
                    </a:cubicBezTo>
                    <a:cubicBezTo>
                      <a:pt x="1" y="445"/>
                      <a:pt x="64" y="505"/>
                      <a:pt x="137" y="505"/>
                    </a:cubicBezTo>
                    <a:cubicBezTo>
                      <a:pt x="287" y="505"/>
                      <a:pt x="287" y="505"/>
                      <a:pt x="287" y="505"/>
                    </a:cubicBezTo>
                    <a:cubicBezTo>
                      <a:pt x="287" y="689"/>
                      <a:pt x="287" y="689"/>
                      <a:pt x="287" y="689"/>
                    </a:cubicBezTo>
                    <a:cubicBezTo>
                      <a:pt x="485" y="505"/>
                      <a:pt x="485" y="505"/>
                      <a:pt x="485" y="505"/>
                    </a:cubicBezTo>
                    <a:cubicBezTo>
                      <a:pt x="611" y="505"/>
                      <a:pt x="611" y="505"/>
                      <a:pt x="611" y="505"/>
                    </a:cubicBezTo>
                    <a:cubicBezTo>
                      <a:pt x="627" y="505"/>
                      <a:pt x="643" y="503"/>
                      <a:pt x="658" y="497"/>
                    </a:cubicBezTo>
                    <a:cubicBezTo>
                      <a:pt x="696" y="485"/>
                      <a:pt x="750" y="452"/>
                      <a:pt x="750" y="369"/>
                    </a:cubicBezTo>
                    <a:cubicBezTo>
                      <a:pt x="750" y="271"/>
                      <a:pt x="672" y="240"/>
                      <a:pt x="628" y="232"/>
                    </a:cubicBezTo>
                    <a:close/>
                  </a:path>
                </a:pathLst>
              </a:custGeom>
              <a:solidFill>
                <a:srgbClr val="00A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Freeform 6">
                <a:extLst>
                  <a:ext uri="{FF2B5EF4-FFF2-40B4-BE49-F238E27FC236}">
                    <a16:creationId xmlns:a16="http://schemas.microsoft.com/office/drawing/2014/main" xmlns="" id="{649AB793-F51E-0046-842D-67E4E4D0C63A}"/>
                  </a:ext>
                </a:extLst>
              </p:cNvPr>
              <p:cNvSpPr>
                <a:spLocks noEditPoints="1"/>
              </p:cNvSpPr>
              <p:nvPr/>
            </p:nvSpPr>
            <p:spPr bwMode="auto">
              <a:xfrm>
                <a:off x="8899462" y="2984501"/>
                <a:ext cx="1536700" cy="820738"/>
              </a:xfrm>
              <a:custGeom>
                <a:avLst/>
                <a:gdLst>
                  <a:gd name="T0" fmla="*/ 373 w 472"/>
                  <a:gd name="T1" fmla="*/ 92 h 252"/>
                  <a:gd name="T2" fmla="*/ 309 w 472"/>
                  <a:gd name="T3" fmla="*/ 169 h 252"/>
                  <a:gd name="T4" fmla="*/ 264 w 472"/>
                  <a:gd name="T5" fmla="*/ 158 h 252"/>
                  <a:gd name="T6" fmla="*/ 242 w 472"/>
                  <a:gd name="T7" fmla="*/ 61 h 252"/>
                  <a:gd name="T8" fmla="*/ 170 w 472"/>
                  <a:gd name="T9" fmla="*/ 9 h 252"/>
                  <a:gd name="T10" fmla="*/ 152 w 472"/>
                  <a:gd name="T11" fmla="*/ 68 h 252"/>
                  <a:gd name="T12" fmla="*/ 64 w 472"/>
                  <a:gd name="T13" fmla="*/ 104 h 252"/>
                  <a:gd name="T14" fmla="*/ 42 w 472"/>
                  <a:gd name="T15" fmla="*/ 197 h 252"/>
                  <a:gd name="T16" fmla="*/ 78 w 472"/>
                  <a:gd name="T17" fmla="*/ 191 h 252"/>
                  <a:gd name="T18" fmla="*/ 96 w 472"/>
                  <a:gd name="T19" fmla="*/ 132 h 252"/>
                  <a:gd name="T20" fmla="*/ 184 w 472"/>
                  <a:gd name="T21" fmla="*/ 96 h 252"/>
                  <a:gd name="T22" fmla="*/ 208 w 472"/>
                  <a:gd name="T23" fmla="*/ 95 h 252"/>
                  <a:gd name="T24" fmla="*/ 230 w 472"/>
                  <a:gd name="T25" fmla="*/ 193 h 252"/>
                  <a:gd name="T26" fmla="*/ 265 w 472"/>
                  <a:gd name="T27" fmla="*/ 251 h 252"/>
                  <a:gd name="T28" fmla="*/ 323 w 472"/>
                  <a:gd name="T29" fmla="*/ 215 h 252"/>
                  <a:gd name="T30" fmla="*/ 387 w 472"/>
                  <a:gd name="T31" fmla="*/ 138 h 252"/>
                  <a:gd name="T32" fmla="*/ 419 w 472"/>
                  <a:gd name="T33" fmla="*/ 151 h 252"/>
                  <a:gd name="T34" fmla="*/ 430 w 472"/>
                  <a:gd name="T35" fmla="*/ 57 h 252"/>
                  <a:gd name="T36" fmla="*/ 46 w 472"/>
                  <a:gd name="T37" fmla="*/ 177 h 252"/>
                  <a:gd name="T38" fmla="*/ 38 w 472"/>
                  <a:gd name="T39" fmla="*/ 127 h 252"/>
                  <a:gd name="T40" fmla="*/ 59 w 472"/>
                  <a:gd name="T41" fmla="*/ 124 h 252"/>
                  <a:gd name="T42" fmla="*/ 75 w 472"/>
                  <a:gd name="T43" fmla="*/ 134 h 252"/>
                  <a:gd name="T44" fmla="*/ 75 w 472"/>
                  <a:gd name="T45" fmla="*/ 135 h 252"/>
                  <a:gd name="T46" fmla="*/ 189 w 472"/>
                  <a:gd name="T47" fmla="*/ 77 h 252"/>
                  <a:gd name="T48" fmla="*/ 173 w 472"/>
                  <a:gd name="T49" fmla="*/ 66 h 252"/>
                  <a:gd name="T50" fmla="*/ 172 w 472"/>
                  <a:gd name="T51" fmla="*/ 64 h 252"/>
                  <a:gd name="T52" fmla="*/ 181 w 472"/>
                  <a:gd name="T53" fmla="*/ 26 h 252"/>
                  <a:gd name="T54" fmla="*/ 202 w 472"/>
                  <a:gd name="T55" fmla="*/ 23 h 252"/>
                  <a:gd name="T56" fmla="*/ 189 w 472"/>
                  <a:gd name="T57" fmla="*/ 77 h 252"/>
                  <a:gd name="T58" fmla="*/ 270 w 472"/>
                  <a:gd name="T59" fmla="*/ 231 h 252"/>
                  <a:gd name="T60" fmla="*/ 250 w 472"/>
                  <a:gd name="T61" fmla="*/ 198 h 252"/>
                  <a:gd name="T62" fmla="*/ 276 w 472"/>
                  <a:gd name="T63" fmla="*/ 177 h 252"/>
                  <a:gd name="T64" fmla="*/ 299 w 472"/>
                  <a:gd name="T65" fmla="*/ 188 h 252"/>
                  <a:gd name="T66" fmla="*/ 299 w 472"/>
                  <a:gd name="T67" fmla="*/ 189 h 252"/>
                  <a:gd name="T68" fmla="*/ 446 w 472"/>
                  <a:gd name="T69" fmla="*/ 110 h 252"/>
                  <a:gd name="T70" fmla="*/ 397 w 472"/>
                  <a:gd name="T71" fmla="*/ 120 h 252"/>
                  <a:gd name="T72" fmla="*/ 396 w 472"/>
                  <a:gd name="T73" fmla="*/ 119 h 252"/>
                  <a:gd name="T74" fmla="*/ 419 w 472"/>
                  <a:gd name="T75" fmla="*/ 76 h 252"/>
                  <a:gd name="T76" fmla="*/ 446 w 472"/>
                  <a:gd name="T77" fmla="*/ 11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2" h="252">
                    <a:moveTo>
                      <a:pt x="430" y="57"/>
                    </a:moveTo>
                    <a:cubicBezTo>
                      <a:pt x="405" y="51"/>
                      <a:pt x="379" y="67"/>
                      <a:pt x="373" y="92"/>
                    </a:cubicBezTo>
                    <a:cubicBezTo>
                      <a:pt x="370" y="103"/>
                      <a:pt x="371" y="113"/>
                      <a:pt x="375" y="122"/>
                    </a:cubicBezTo>
                    <a:cubicBezTo>
                      <a:pt x="309" y="169"/>
                      <a:pt x="309" y="169"/>
                      <a:pt x="309" y="169"/>
                    </a:cubicBezTo>
                    <a:cubicBezTo>
                      <a:pt x="303" y="164"/>
                      <a:pt x="296" y="160"/>
                      <a:pt x="288" y="158"/>
                    </a:cubicBezTo>
                    <a:cubicBezTo>
                      <a:pt x="280" y="156"/>
                      <a:pt x="271" y="156"/>
                      <a:pt x="264" y="158"/>
                    </a:cubicBezTo>
                    <a:cubicBezTo>
                      <a:pt x="226" y="86"/>
                      <a:pt x="226" y="86"/>
                      <a:pt x="226" y="86"/>
                    </a:cubicBezTo>
                    <a:cubicBezTo>
                      <a:pt x="233" y="80"/>
                      <a:pt x="239" y="71"/>
                      <a:pt x="242" y="61"/>
                    </a:cubicBezTo>
                    <a:cubicBezTo>
                      <a:pt x="248" y="35"/>
                      <a:pt x="232" y="10"/>
                      <a:pt x="206" y="3"/>
                    </a:cubicBezTo>
                    <a:cubicBezTo>
                      <a:pt x="194" y="0"/>
                      <a:pt x="181" y="2"/>
                      <a:pt x="170" y="9"/>
                    </a:cubicBezTo>
                    <a:cubicBezTo>
                      <a:pt x="160" y="16"/>
                      <a:pt x="152" y="26"/>
                      <a:pt x="149" y="39"/>
                    </a:cubicBezTo>
                    <a:cubicBezTo>
                      <a:pt x="146" y="49"/>
                      <a:pt x="148" y="59"/>
                      <a:pt x="152" y="68"/>
                    </a:cubicBezTo>
                    <a:cubicBezTo>
                      <a:pt x="85" y="116"/>
                      <a:pt x="85" y="116"/>
                      <a:pt x="85" y="116"/>
                    </a:cubicBezTo>
                    <a:cubicBezTo>
                      <a:pt x="79" y="110"/>
                      <a:pt x="72" y="106"/>
                      <a:pt x="64" y="104"/>
                    </a:cubicBezTo>
                    <a:cubicBezTo>
                      <a:pt x="38" y="98"/>
                      <a:pt x="13" y="114"/>
                      <a:pt x="6" y="139"/>
                    </a:cubicBezTo>
                    <a:cubicBezTo>
                      <a:pt x="0" y="165"/>
                      <a:pt x="16" y="191"/>
                      <a:pt x="42" y="197"/>
                    </a:cubicBezTo>
                    <a:cubicBezTo>
                      <a:pt x="45" y="198"/>
                      <a:pt x="49" y="198"/>
                      <a:pt x="53" y="198"/>
                    </a:cubicBezTo>
                    <a:cubicBezTo>
                      <a:pt x="61" y="198"/>
                      <a:pt x="70" y="196"/>
                      <a:pt x="78" y="191"/>
                    </a:cubicBezTo>
                    <a:cubicBezTo>
                      <a:pt x="88" y="184"/>
                      <a:pt x="96" y="174"/>
                      <a:pt x="99" y="162"/>
                    </a:cubicBezTo>
                    <a:cubicBezTo>
                      <a:pt x="101" y="151"/>
                      <a:pt x="100" y="141"/>
                      <a:pt x="96" y="132"/>
                    </a:cubicBezTo>
                    <a:cubicBezTo>
                      <a:pt x="163" y="85"/>
                      <a:pt x="163" y="85"/>
                      <a:pt x="163" y="85"/>
                    </a:cubicBezTo>
                    <a:cubicBezTo>
                      <a:pt x="169" y="90"/>
                      <a:pt x="176" y="94"/>
                      <a:pt x="184" y="96"/>
                    </a:cubicBezTo>
                    <a:cubicBezTo>
                      <a:pt x="188" y="97"/>
                      <a:pt x="192" y="97"/>
                      <a:pt x="195" y="97"/>
                    </a:cubicBezTo>
                    <a:cubicBezTo>
                      <a:pt x="200" y="97"/>
                      <a:pt x="204" y="97"/>
                      <a:pt x="208" y="95"/>
                    </a:cubicBezTo>
                    <a:cubicBezTo>
                      <a:pt x="246" y="168"/>
                      <a:pt x="246" y="168"/>
                      <a:pt x="246" y="168"/>
                    </a:cubicBezTo>
                    <a:cubicBezTo>
                      <a:pt x="238" y="174"/>
                      <a:pt x="233" y="183"/>
                      <a:pt x="230" y="193"/>
                    </a:cubicBezTo>
                    <a:cubicBezTo>
                      <a:pt x="227" y="206"/>
                      <a:pt x="229" y="218"/>
                      <a:pt x="236" y="229"/>
                    </a:cubicBezTo>
                    <a:cubicBezTo>
                      <a:pt x="243" y="240"/>
                      <a:pt x="253" y="248"/>
                      <a:pt x="265" y="251"/>
                    </a:cubicBezTo>
                    <a:cubicBezTo>
                      <a:pt x="269" y="251"/>
                      <a:pt x="273" y="252"/>
                      <a:pt x="277" y="252"/>
                    </a:cubicBezTo>
                    <a:cubicBezTo>
                      <a:pt x="298" y="252"/>
                      <a:pt x="318" y="237"/>
                      <a:pt x="323" y="215"/>
                    </a:cubicBezTo>
                    <a:cubicBezTo>
                      <a:pt x="325" y="205"/>
                      <a:pt x="324" y="195"/>
                      <a:pt x="320" y="186"/>
                    </a:cubicBezTo>
                    <a:cubicBezTo>
                      <a:pt x="387" y="138"/>
                      <a:pt x="387" y="138"/>
                      <a:pt x="387" y="138"/>
                    </a:cubicBezTo>
                    <a:cubicBezTo>
                      <a:pt x="393" y="144"/>
                      <a:pt x="400" y="148"/>
                      <a:pt x="408" y="150"/>
                    </a:cubicBezTo>
                    <a:cubicBezTo>
                      <a:pt x="412" y="151"/>
                      <a:pt x="415" y="151"/>
                      <a:pt x="419" y="151"/>
                    </a:cubicBezTo>
                    <a:cubicBezTo>
                      <a:pt x="441" y="151"/>
                      <a:pt x="460" y="136"/>
                      <a:pt x="465" y="115"/>
                    </a:cubicBezTo>
                    <a:cubicBezTo>
                      <a:pt x="472" y="89"/>
                      <a:pt x="456" y="63"/>
                      <a:pt x="430" y="57"/>
                    </a:cubicBezTo>
                    <a:close/>
                    <a:moveTo>
                      <a:pt x="80" y="157"/>
                    </a:moveTo>
                    <a:cubicBezTo>
                      <a:pt x="76" y="172"/>
                      <a:pt x="61" y="181"/>
                      <a:pt x="46" y="177"/>
                    </a:cubicBezTo>
                    <a:cubicBezTo>
                      <a:pt x="31" y="174"/>
                      <a:pt x="22" y="159"/>
                      <a:pt x="26" y="144"/>
                    </a:cubicBezTo>
                    <a:cubicBezTo>
                      <a:pt x="28" y="137"/>
                      <a:pt x="32" y="131"/>
                      <a:pt x="38" y="127"/>
                    </a:cubicBezTo>
                    <a:cubicBezTo>
                      <a:pt x="43" y="124"/>
                      <a:pt x="48" y="123"/>
                      <a:pt x="53" y="123"/>
                    </a:cubicBezTo>
                    <a:cubicBezTo>
                      <a:pt x="55" y="123"/>
                      <a:pt x="57" y="123"/>
                      <a:pt x="59" y="124"/>
                    </a:cubicBezTo>
                    <a:cubicBezTo>
                      <a:pt x="59" y="124"/>
                      <a:pt x="59" y="124"/>
                      <a:pt x="59" y="124"/>
                    </a:cubicBezTo>
                    <a:cubicBezTo>
                      <a:pt x="66" y="125"/>
                      <a:pt x="71" y="129"/>
                      <a:pt x="75" y="134"/>
                    </a:cubicBezTo>
                    <a:cubicBezTo>
                      <a:pt x="75" y="134"/>
                      <a:pt x="75" y="135"/>
                      <a:pt x="75" y="135"/>
                    </a:cubicBezTo>
                    <a:cubicBezTo>
                      <a:pt x="75" y="135"/>
                      <a:pt x="75" y="135"/>
                      <a:pt x="75" y="135"/>
                    </a:cubicBezTo>
                    <a:cubicBezTo>
                      <a:pt x="80" y="141"/>
                      <a:pt x="81" y="149"/>
                      <a:pt x="80" y="157"/>
                    </a:cubicBezTo>
                    <a:close/>
                    <a:moveTo>
                      <a:pt x="189" y="77"/>
                    </a:moveTo>
                    <a:cubicBezTo>
                      <a:pt x="182" y="75"/>
                      <a:pt x="177" y="71"/>
                      <a:pt x="173" y="66"/>
                    </a:cubicBezTo>
                    <a:cubicBezTo>
                      <a:pt x="173" y="66"/>
                      <a:pt x="173" y="66"/>
                      <a:pt x="173" y="66"/>
                    </a:cubicBezTo>
                    <a:cubicBezTo>
                      <a:pt x="173" y="66"/>
                      <a:pt x="173" y="65"/>
                      <a:pt x="173" y="65"/>
                    </a:cubicBezTo>
                    <a:cubicBezTo>
                      <a:pt x="172" y="65"/>
                      <a:pt x="172" y="65"/>
                      <a:pt x="172" y="64"/>
                    </a:cubicBezTo>
                    <a:cubicBezTo>
                      <a:pt x="168" y="58"/>
                      <a:pt x="167" y="50"/>
                      <a:pt x="168" y="43"/>
                    </a:cubicBezTo>
                    <a:cubicBezTo>
                      <a:pt x="170" y="36"/>
                      <a:pt x="175" y="30"/>
                      <a:pt x="181" y="26"/>
                    </a:cubicBezTo>
                    <a:cubicBezTo>
                      <a:pt x="185" y="23"/>
                      <a:pt x="190" y="22"/>
                      <a:pt x="195" y="22"/>
                    </a:cubicBezTo>
                    <a:cubicBezTo>
                      <a:pt x="197" y="22"/>
                      <a:pt x="200" y="22"/>
                      <a:pt x="202" y="23"/>
                    </a:cubicBezTo>
                    <a:cubicBezTo>
                      <a:pt x="217" y="26"/>
                      <a:pt x="226" y="41"/>
                      <a:pt x="222" y="56"/>
                    </a:cubicBezTo>
                    <a:cubicBezTo>
                      <a:pt x="219" y="71"/>
                      <a:pt x="204" y="80"/>
                      <a:pt x="189" y="77"/>
                    </a:cubicBezTo>
                    <a:close/>
                    <a:moveTo>
                      <a:pt x="303" y="211"/>
                    </a:moveTo>
                    <a:cubicBezTo>
                      <a:pt x="300" y="226"/>
                      <a:pt x="285" y="235"/>
                      <a:pt x="270" y="231"/>
                    </a:cubicBezTo>
                    <a:cubicBezTo>
                      <a:pt x="263" y="229"/>
                      <a:pt x="257" y="225"/>
                      <a:pt x="253" y="219"/>
                    </a:cubicBezTo>
                    <a:cubicBezTo>
                      <a:pt x="249" y="212"/>
                      <a:pt x="248" y="205"/>
                      <a:pt x="250" y="198"/>
                    </a:cubicBezTo>
                    <a:cubicBezTo>
                      <a:pt x="251" y="191"/>
                      <a:pt x="256" y="185"/>
                      <a:pt x="262" y="181"/>
                    </a:cubicBezTo>
                    <a:cubicBezTo>
                      <a:pt x="267" y="178"/>
                      <a:pt x="271" y="177"/>
                      <a:pt x="276" y="177"/>
                    </a:cubicBezTo>
                    <a:cubicBezTo>
                      <a:pt x="279" y="177"/>
                      <a:pt x="281" y="177"/>
                      <a:pt x="283" y="177"/>
                    </a:cubicBezTo>
                    <a:cubicBezTo>
                      <a:pt x="290" y="179"/>
                      <a:pt x="295" y="183"/>
                      <a:pt x="299" y="188"/>
                    </a:cubicBezTo>
                    <a:cubicBezTo>
                      <a:pt x="299" y="188"/>
                      <a:pt x="299" y="188"/>
                      <a:pt x="299" y="188"/>
                    </a:cubicBezTo>
                    <a:cubicBezTo>
                      <a:pt x="299" y="188"/>
                      <a:pt x="299" y="188"/>
                      <a:pt x="299" y="189"/>
                    </a:cubicBezTo>
                    <a:cubicBezTo>
                      <a:pt x="303" y="195"/>
                      <a:pt x="305" y="203"/>
                      <a:pt x="303" y="211"/>
                    </a:cubicBezTo>
                    <a:close/>
                    <a:moveTo>
                      <a:pt x="446" y="110"/>
                    </a:moveTo>
                    <a:cubicBezTo>
                      <a:pt x="442" y="125"/>
                      <a:pt x="427" y="134"/>
                      <a:pt x="413" y="130"/>
                    </a:cubicBezTo>
                    <a:cubicBezTo>
                      <a:pt x="406" y="129"/>
                      <a:pt x="401" y="125"/>
                      <a:pt x="397" y="120"/>
                    </a:cubicBezTo>
                    <a:cubicBezTo>
                      <a:pt x="397" y="119"/>
                      <a:pt x="397" y="119"/>
                      <a:pt x="397" y="119"/>
                    </a:cubicBezTo>
                    <a:cubicBezTo>
                      <a:pt x="397" y="119"/>
                      <a:pt x="397" y="119"/>
                      <a:pt x="396" y="119"/>
                    </a:cubicBezTo>
                    <a:cubicBezTo>
                      <a:pt x="392" y="113"/>
                      <a:pt x="390" y="105"/>
                      <a:pt x="392" y="97"/>
                    </a:cubicBezTo>
                    <a:cubicBezTo>
                      <a:pt x="395" y="84"/>
                      <a:pt x="407" y="76"/>
                      <a:pt x="419" y="76"/>
                    </a:cubicBezTo>
                    <a:cubicBezTo>
                      <a:pt x="421" y="76"/>
                      <a:pt x="423" y="76"/>
                      <a:pt x="426" y="77"/>
                    </a:cubicBezTo>
                    <a:cubicBezTo>
                      <a:pt x="440" y="80"/>
                      <a:pt x="450" y="95"/>
                      <a:pt x="446" y="110"/>
                    </a:cubicBezTo>
                    <a:close/>
                  </a:path>
                </a:pathLst>
              </a:custGeom>
              <a:solidFill>
                <a:srgbClr val="263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43" name="Group 42">
              <a:extLst>
                <a:ext uri="{FF2B5EF4-FFF2-40B4-BE49-F238E27FC236}">
                  <a16:creationId xmlns:a16="http://schemas.microsoft.com/office/drawing/2014/main" xmlns="" id="{D01DE1E8-BDA0-8A43-9C33-F1D017D068EC}"/>
                </a:ext>
              </a:extLst>
            </p:cNvPr>
            <p:cNvGrpSpPr/>
            <p:nvPr/>
          </p:nvGrpSpPr>
          <p:grpSpPr>
            <a:xfrm>
              <a:off x="244565" y="2381395"/>
              <a:ext cx="374078" cy="343675"/>
              <a:chOff x="8496237" y="2339976"/>
              <a:chExt cx="2441575" cy="2243138"/>
            </a:xfrm>
          </p:grpSpPr>
          <p:sp>
            <p:nvSpPr>
              <p:cNvPr id="44" name="Freeform 5">
                <a:extLst>
                  <a:ext uri="{FF2B5EF4-FFF2-40B4-BE49-F238E27FC236}">
                    <a16:creationId xmlns:a16="http://schemas.microsoft.com/office/drawing/2014/main" xmlns="" id="{E91CA680-44C5-DD4F-935B-A03661388EA0}"/>
                  </a:ext>
                </a:extLst>
              </p:cNvPr>
              <p:cNvSpPr>
                <a:spLocks/>
              </p:cNvSpPr>
              <p:nvPr/>
            </p:nvSpPr>
            <p:spPr bwMode="auto">
              <a:xfrm>
                <a:off x="8496237" y="2339976"/>
                <a:ext cx="2441575" cy="2243138"/>
              </a:xfrm>
              <a:custGeom>
                <a:avLst/>
                <a:gdLst>
                  <a:gd name="T0" fmla="*/ 628 w 750"/>
                  <a:gd name="T1" fmla="*/ 232 h 689"/>
                  <a:gd name="T2" fmla="*/ 628 w 750"/>
                  <a:gd name="T3" fmla="*/ 231 h 689"/>
                  <a:gd name="T4" fmla="*/ 481 w 750"/>
                  <a:gd name="T5" fmla="*/ 165 h 689"/>
                  <a:gd name="T6" fmla="*/ 481 w 750"/>
                  <a:gd name="T7" fmla="*/ 165 h 689"/>
                  <a:gd name="T8" fmla="*/ 428 w 750"/>
                  <a:gd name="T9" fmla="*/ 79 h 689"/>
                  <a:gd name="T10" fmla="*/ 214 w 750"/>
                  <a:gd name="T11" fmla="*/ 36 h 689"/>
                  <a:gd name="T12" fmla="*/ 101 w 750"/>
                  <a:gd name="T13" fmla="*/ 211 h 689"/>
                  <a:gd name="T14" fmla="*/ 103 w 750"/>
                  <a:gd name="T15" fmla="*/ 235 h 689"/>
                  <a:gd name="T16" fmla="*/ 103 w 750"/>
                  <a:gd name="T17" fmla="*/ 235 h 689"/>
                  <a:gd name="T18" fmla="*/ 0 w 750"/>
                  <a:gd name="T19" fmla="*/ 368 h 689"/>
                  <a:gd name="T20" fmla="*/ 0 w 750"/>
                  <a:gd name="T21" fmla="*/ 372 h 689"/>
                  <a:gd name="T22" fmla="*/ 137 w 750"/>
                  <a:gd name="T23" fmla="*/ 505 h 689"/>
                  <a:gd name="T24" fmla="*/ 287 w 750"/>
                  <a:gd name="T25" fmla="*/ 505 h 689"/>
                  <a:gd name="T26" fmla="*/ 287 w 750"/>
                  <a:gd name="T27" fmla="*/ 689 h 689"/>
                  <a:gd name="T28" fmla="*/ 485 w 750"/>
                  <a:gd name="T29" fmla="*/ 505 h 689"/>
                  <a:gd name="T30" fmla="*/ 611 w 750"/>
                  <a:gd name="T31" fmla="*/ 505 h 689"/>
                  <a:gd name="T32" fmla="*/ 658 w 750"/>
                  <a:gd name="T33" fmla="*/ 497 h 689"/>
                  <a:gd name="T34" fmla="*/ 750 w 750"/>
                  <a:gd name="T35" fmla="*/ 369 h 689"/>
                  <a:gd name="T36" fmla="*/ 628 w 750"/>
                  <a:gd name="T37" fmla="*/ 23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0" h="689">
                    <a:moveTo>
                      <a:pt x="628" y="232"/>
                    </a:moveTo>
                    <a:cubicBezTo>
                      <a:pt x="628" y="231"/>
                      <a:pt x="628" y="231"/>
                      <a:pt x="628" y="231"/>
                    </a:cubicBezTo>
                    <a:cubicBezTo>
                      <a:pt x="621" y="124"/>
                      <a:pt x="524" y="106"/>
                      <a:pt x="481" y="165"/>
                    </a:cubicBezTo>
                    <a:cubicBezTo>
                      <a:pt x="481" y="165"/>
                      <a:pt x="481" y="165"/>
                      <a:pt x="481" y="165"/>
                    </a:cubicBezTo>
                    <a:cubicBezTo>
                      <a:pt x="469" y="132"/>
                      <a:pt x="452" y="102"/>
                      <a:pt x="428" y="79"/>
                    </a:cubicBezTo>
                    <a:cubicBezTo>
                      <a:pt x="377" y="27"/>
                      <a:pt x="299" y="0"/>
                      <a:pt x="214" y="36"/>
                    </a:cubicBezTo>
                    <a:cubicBezTo>
                      <a:pt x="148" y="64"/>
                      <a:pt x="101" y="143"/>
                      <a:pt x="101" y="211"/>
                    </a:cubicBezTo>
                    <a:cubicBezTo>
                      <a:pt x="101" y="219"/>
                      <a:pt x="102" y="227"/>
                      <a:pt x="103" y="235"/>
                    </a:cubicBezTo>
                    <a:cubicBezTo>
                      <a:pt x="103" y="235"/>
                      <a:pt x="103" y="235"/>
                      <a:pt x="103" y="235"/>
                    </a:cubicBezTo>
                    <a:cubicBezTo>
                      <a:pt x="54" y="247"/>
                      <a:pt x="0" y="284"/>
                      <a:pt x="0" y="368"/>
                    </a:cubicBezTo>
                    <a:cubicBezTo>
                      <a:pt x="0" y="369"/>
                      <a:pt x="0" y="371"/>
                      <a:pt x="0" y="372"/>
                    </a:cubicBezTo>
                    <a:cubicBezTo>
                      <a:pt x="1" y="445"/>
                      <a:pt x="64" y="505"/>
                      <a:pt x="137" y="505"/>
                    </a:cubicBezTo>
                    <a:cubicBezTo>
                      <a:pt x="287" y="505"/>
                      <a:pt x="287" y="505"/>
                      <a:pt x="287" y="505"/>
                    </a:cubicBezTo>
                    <a:cubicBezTo>
                      <a:pt x="287" y="689"/>
                      <a:pt x="287" y="689"/>
                      <a:pt x="287" y="689"/>
                    </a:cubicBezTo>
                    <a:cubicBezTo>
                      <a:pt x="485" y="505"/>
                      <a:pt x="485" y="505"/>
                      <a:pt x="485" y="505"/>
                    </a:cubicBezTo>
                    <a:cubicBezTo>
                      <a:pt x="611" y="505"/>
                      <a:pt x="611" y="505"/>
                      <a:pt x="611" y="505"/>
                    </a:cubicBezTo>
                    <a:cubicBezTo>
                      <a:pt x="627" y="505"/>
                      <a:pt x="643" y="503"/>
                      <a:pt x="658" y="497"/>
                    </a:cubicBezTo>
                    <a:cubicBezTo>
                      <a:pt x="696" y="485"/>
                      <a:pt x="750" y="452"/>
                      <a:pt x="750" y="369"/>
                    </a:cubicBezTo>
                    <a:cubicBezTo>
                      <a:pt x="750" y="271"/>
                      <a:pt x="672" y="240"/>
                      <a:pt x="628" y="232"/>
                    </a:cubicBezTo>
                    <a:close/>
                  </a:path>
                </a:pathLst>
              </a:custGeom>
              <a:solidFill>
                <a:srgbClr val="00A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Freeform 6">
                <a:extLst>
                  <a:ext uri="{FF2B5EF4-FFF2-40B4-BE49-F238E27FC236}">
                    <a16:creationId xmlns:a16="http://schemas.microsoft.com/office/drawing/2014/main" xmlns="" id="{6E6D54B8-7036-714D-92DD-DECB60D61D5A}"/>
                  </a:ext>
                </a:extLst>
              </p:cNvPr>
              <p:cNvSpPr>
                <a:spLocks noEditPoints="1"/>
              </p:cNvSpPr>
              <p:nvPr/>
            </p:nvSpPr>
            <p:spPr bwMode="auto">
              <a:xfrm>
                <a:off x="8899462" y="2984501"/>
                <a:ext cx="1536700" cy="820738"/>
              </a:xfrm>
              <a:custGeom>
                <a:avLst/>
                <a:gdLst>
                  <a:gd name="T0" fmla="*/ 373 w 472"/>
                  <a:gd name="T1" fmla="*/ 92 h 252"/>
                  <a:gd name="T2" fmla="*/ 309 w 472"/>
                  <a:gd name="T3" fmla="*/ 169 h 252"/>
                  <a:gd name="T4" fmla="*/ 264 w 472"/>
                  <a:gd name="T5" fmla="*/ 158 h 252"/>
                  <a:gd name="T6" fmla="*/ 242 w 472"/>
                  <a:gd name="T7" fmla="*/ 61 h 252"/>
                  <a:gd name="T8" fmla="*/ 170 w 472"/>
                  <a:gd name="T9" fmla="*/ 9 h 252"/>
                  <a:gd name="T10" fmla="*/ 152 w 472"/>
                  <a:gd name="T11" fmla="*/ 68 h 252"/>
                  <a:gd name="T12" fmla="*/ 64 w 472"/>
                  <a:gd name="T13" fmla="*/ 104 h 252"/>
                  <a:gd name="T14" fmla="*/ 42 w 472"/>
                  <a:gd name="T15" fmla="*/ 197 h 252"/>
                  <a:gd name="T16" fmla="*/ 78 w 472"/>
                  <a:gd name="T17" fmla="*/ 191 h 252"/>
                  <a:gd name="T18" fmla="*/ 96 w 472"/>
                  <a:gd name="T19" fmla="*/ 132 h 252"/>
                  <a:gd name="T20" fmla="*/ 184 w 472"/>
                  <a:gd name="T21" fmla="*/ 96 h 252"/>
                  <a:gd name="T22" fmla="*/ 208 w 472"/>
                  <a:gd name="T23" fmla="*/ 95 h 252"/>
                  <a:gd name="T24" fmla="*/ 230 w 472"/>
                  <a:gd name="T25" fmla="*/ 193 h 252"/>
                  <a:gd name="T26" fmla="*/ 265 w 472"/>
                  <a:gd name="T27" fmla="*/ 251 h 252"/>
                  <a:gd name="T28" fmla="*/ 323 w 472"/>
                  <a:gd name="T29" fmla="*/ 215 h 252"/>
                  <a:gd name="T30" fmla="*/ 387 w 472"/>
                  <a:gd name="T31" fmla="*/ 138 h 252"/>
                  <a:gd name="T32" fmla="*/ 419 w 472"/>
                  <a:gd name="T33" fmla="*/ 151 h 252"/>
                  <a:gd name="T34" fmla="*/ 430 w 472"/>
                  <a:gd name="T35" fmla="*/ 57 h 252"/>
                  <a:gd name="T36" fmla="*/ 46 w 472"/>
                  <a:gd name="T37" fmla="*/ 177 h 252"/>
                  <a:gd name="T38" fmla="*/ 38 w 472"/>
                  <a:gd name="T39" fmla="*/ 127 h 252"/>
                  <a:gd name="T40" fmla="*/ 59 w 472"/>
                  <a:gd name="T41" fmla="*/ 124 h 252"/>
                  <a:gd name="T42" fmla="*/ 75 w 472"/>
                  <a:gd name="T43" fmla="*/ 134 h 252"/>
                  <a:gd name="T44" fmla="*/ 75 w 472"/>
                  <a:gd name="T45" fmla="*/ 135 h 252"/>
                  <a:gd name="T46" fmla="*/ 189 w 472"/>
                  <a:gd name="T47" fmla="*/ 77 h 252"/>
                  <a:gd name="T48" fmla="*/ 173 w 472"/>
                  <a:gd name="T49" fmla="*/ 66 h 252"/>
                  <a:gd name="T50" fmla="*/ 172 w 472"/>
                  <a:gd name="T51" fmla="*/ 64 h 252"/>
                  <a:gd name="T52" fmla="*/ 181 w 472"/>
                  <a:gd name="T53" fmla="*/ 26 h 252"/>
                  <a:gd name="T54" fmla="*/ 202 w 472"/>
                  <a:gd name="T55" fmla="*/ 23 h 252"/>
                  <a:gd name="T56" fmla="*/ 189 w 472"/>
                  <a:gd name="T57" fmla="*/ 77 h 252"/>
                  <a:gd name="T58" fmla="*/ 270 w 472"/>
                  <a:gd name="T59" fmla="*/ 231 h 252"/>
                  <a:gd name="T60" fmla="*/ 250 w 472"/>
                  <a:gd name="T61" fmla="*/ 198 h 252"/>
                  <a:gd name="T62" fmla="*/ 276 w 472"/>
                  <a:gd name="T63" fmla="*/ 177 h 252"/>
                  <a:gd name="T64" fmla="*/ 299 w 472"/>
                  <a:gd name="T65" fmla="*/ 188 h 252"/>
                  <a:gd name="T66" fmla="*/ 299 w 472"/>
                  <a:gd name="T67" fmla="*/ 189 h 252"/>
                  <a:gd name="T68" fmla="*/ 446 w 472"/>
                  <a:gd name="T69" fmla="*/ 110 h 252"/>
                  <a:gd name="T70" fmla="*/ 397 w 472"/>
                  <a:gd name="T71" fmla="*/ 120 h 252"/>
                  <a:gd name="T72" fmla="*/ 396 w 472"/>
                  <a:gd name="T73" fmla="*/ 119 h 252"/>
                  <a:gd name="T74" fmla="*/ 419 w 472"/>
                  <a:gd name="T75" fmla="*/ 76 h 252"/>
                  <a:gd name="T76" fmla="*/ 446 w 472"/>
                  <a:gd name="T77" fmla="*/ 11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2" h="252">
                    <a:moveTo>
                      <a:pt x="430" y="57"/>
                    </a:moveTo>
                    <a:cubicBezTo>
                      <a:pt x="405" y="51"/>
                      <a:pt x="379" y="67"/>
                      <a:pt x="373" y="92"/>
                    </a:cubicBezTo>
                    <a:cubicBezTo>
                      <a:pt x="370" y="103"/>
                      <a:pt x="371" y="113"/>
                      <a:pt x="375" y="122"/>
                    </a:cubicBezTo>
                    <a:cubicBezTo>
                      <a:pt x="309" y="169"/>
                      <a:pt x="309" y="169"/>
                      <a:pt x="309" y="169"/>
                    </a:cubicBezTo>
                    <a:cubicBezTo>
                      <a:pt x="303" y="164"/>
                      <a:pt x="296" y="160"/>
                      <a:pt x="288" y="158"/>
                    </a:cubicBezTo>
                    <a:cubicBezTo>
                      <a:pt x="280" y="156"/>
                      <a:pt x="271" y="156"/>
                      <a:pt x="264" y="158"/>
                    </a:cubicBezTo>
                    <a:cubicBezTo>
                      <a:pt x="226" y="86"/>
                      <a:pt x="226" y="86"/>
                      <a:pt x="226" y="86"/>
                    </a:cubicBezTo>
                    <a:cubicBezTo>
                      <a:pt x="233" y="80"/>
                      <a:pt x="239" y="71"/>
                      <a:pt x="242" y="61"/>
                    </a:cubicBezTo>
                    <a:cubicBezTo>
                      <a:pt x="248" y="35"/>
                      <a:pt x="232" y="10"/>
                      <a:pt x="206" y="3"/>
                    </a:cubicBezTo>
                    <a:cubicBezTo>
                      <a:pt x="194" y="0"/>
                      <a:pt x="181" y="2"/>
                      <a:pt x="170" y="9"/>
                    </a:cubicBezTo>
                    <a:cubicBezTo>
                      <a:pt x="160" y="16"/>
                      <a:pt x="152" y="26"/>
                      <a:pt x="149" y="39"/>
                    </a:cubicBezTo>
                    <a:cubicBezTo>
                      <a:pt x="146" y="49"/>
                      <a:pt x="148" y="59"/>
                      <a:pt x="152" y="68"/>
                    </a:cubicBezTo>
                    <a:cubicBezTo>
                      <a:pt x="85" y="116"/>
                      <a:pt x="85" y="116"/>
                      <a:pt x="85" y="116"/>
                    </a:cubicBezTo>
                    <a:cubicBezTo>
                      <a:pt x="79" y="110"/>
                      <a:pt x="72" y="106"/>
                      <a:pt x="64" y="104"/>
                    </a:cubicBezTo>
                    <a:cubicBezTo>
                      <a:pt x="38" y="98"/>
                      <a:pt x="13" y="114"/>
                      <a:pt x="6" y="139"/>
                    </a:cubicBezTo>
                    <a:cubicBezTo>
                      <a:pt x="0" y="165"/>
                      <a:pt x="16" y="191"/>
                      <a:pt x="42" y="197"/>
                    </a:cubicBezTo>
                    <a:cubicBezTo>
                      <a:pt x="45" y="198"/>
                      <a:pt x="49" y="198"/>
                      <a:pt x="53" y="198"/>
                    </a:cubicBezTo>
                    <a:cubicBezTo>
                      <a:pt x="61" y="198"/>
                      <a:pt x="70" y="196"/>
                      <a:pt x="78" y="191"/>
                    </a:cubicBezTo>
                    <a:cubicBezTo>
                      <a:pt x="88" y="184"/>
                      <a:pt x="96" y="174"/>
                      <a:pt x="99" y="162"/>
                    </a:cubicBezTo>
                    <a:cubicBezTo>
                      <a:pt x="101" y="151"/>
                      <a:pt x="100" y="141"/>
                      <a:pt x="96" y="132"/>
                    </a:cubicBezTo>
                    <a:cubicBezTo>
                      <a:pt x="163" y="85"/>
                      <a:pt x="163" y="85"/>
                      <a:pt x="163" y="85"/>
                    </a:cubicBezTo>
                    <a:cubicBezTo>
                      <a:pt x="169" y="90"/>
                      <a:pt x="176" y="94"/>
                      <a:pt x="184" y="96"/>
                    </a:cubicBezTo>
                    <a:cubicBezTo>
                      <a:pt x="188" y="97"/>
                      <a:pt x="192" y="97"/>
                      <a:pt x="195" y="97"/>
                    </a:cubicBezTo>
                    <a:cubicBezTo>
                      <a:pt x="200" y="97"/>
                      <a:pt x="204" y="97"/>
                      <a:pt x="208" y="95"/>
                    </a:cubicBezTo>
                    <a:cubicBezTo>
                      <a:pt x="246" y="168"/>
                      <a:pt x="246" y="168"/>
                      <a:pt x="246" y="168"/>
                    </a:cubicBezTo>
                    <a:cubicBezTo>
                      <a:pt x="238" y="174"/>
                      <a:pt x="233" y="183"/>
                      <a:pt x="230" y="193"/>
                    </a:cubicBezTo>
                    <a:cubicBezTo>
                      <a:pt x="227" y="206"/>
                      <a:pt x="229" y="218"/>
                      <a:pt x="236" y="229"/>
                    </a:cubicBezTo>
                    <a:cubicBezTo>
                      <a:pt x="243" y="240"/>
                      <a:pt x="253" y="248"/>
                      <a:pt x="265" y="251"/>
                    </a:cubicBezTo>
                    <a:cubicBezTo>
                      <a:pt x="269" y="251"/>
                      <a:pt x="273" y="252"/>
                      <a:pt x="277" y="252"/>
                    </a:cubicBezTo>
                    <a:cubicBezTo>
                      <a:pt x="298" y="252"/>
                      <a:pt x="318" y="237"/>
                      <a:pt x="323" y="215"/>
                    </a:cubicBezTo>
                    <a:cubicBezTo>
                      <a:pt x="325" y="205"/>
                      <a:pt x="324" y="195"/>
                      <a:pt x="320" y="186"/>
                    </a:cubicBezTo>
                    <a:cubicBezTo>
                      <a:pt x="387" y="138"/>
                      <a:pt x="387" y="138"/>
                      <a:pt x="387" y="138"/>
                    </a:cubicBezTo>
                    <a:cubicBezTo>
                      <a:pt x="393" y="144"/>
                      <a:pt x="400" y="148"/>
                      <a:pt x="408" y="150"/>
                    </a:cubicBezTo>
                    <a:cubicBezTo>
                      <a:pt x="412" y="151"/>
                      <a:pt x="415" y="151"/>
                      <a:pt x="419" y="151"/>
                    </a:cubicBezTo>
                    <a:cubicBezTo>
                      <a:pt x="441" y="151"/>
                      <a:pt x="460" y="136"/>
                      <a:pt x="465" y="115"/>
                    </a:cubicBezTo>
                    <a:cubicBezTo>
                      <a:pt x="472" y="89"/>
                      <a:pt x="456" y="63"/>
                      <a:pt x="430" y="57"/>
                    </a:cubicBezTo>
                    <a:close/>
                    <a:moveTo>
                      <a:pt x="80" y="157"/>
                    </a:moveTo>
                    <a:cubicBezTo>
                      <a:pt x="76" y="172"/>
                      <a:pt x="61" y="181"/>
                      <a:pt x="46" y="177"/>
                    </a:cubicBezTo>
                    <a:cubicBezTo>
                      <a:pt x="31" y="174"/>
                      <a:pt x="22" y="159"/>
                      <a:pt x="26" y="144"/>
                    </a:cubicBezTo>
                    <a:cubicBezTo>
                      <a:pt x="28" y="137"/>
                      <a:pt x="32" y="131"/>
                      <a:pt x="38" y="127"/>
                    </a:cubicBezTo>
                    <a:cubicBezTo>
                      <a:pt x="43" y="124"/>
                      <a:pt x="48" y="123"/>
                      <a:pt x="53" y="123"/>
                    </a:cubicBezTo>
                    <a:cubicBezTo>
                      <a:pt x="55" y="123"/>
                      <a:pt x="57" y="123"/>
                      <a:pt x="59" y="124"/>
                    </a:cubicBezTo>
                    <a:cubicBezTo>
                      <a:pt x="59" y="124"/>
                      <a:pt x="59" y="124"/>
                      <a:pt x="59" y="124"/>
                    </a:cubicBezTo>
                    <a:cubicBezTo>
                      <a:pt x="66" y="125"/>
                      <a:pt x="71" y="129"/>
                      <a:pt x="75" y="134"/>
                    </a:cubicBezTo>
                    <a:cubicBezTo>
                      <a:pt x="75" y="134"/>
                      <a:pt x="75" y="135"/>
                      <a:pt x="75" y="135"/>
                    </a:cubicBezTo>
                    <a:cubicBezTo>
                      <a:pt x="75" y="135"/>
                      <a:pt x="75" y="135"/>
                      <a:pt x="75" y="135"/>
                    </a:cubicBezTo>
                    <a:cubicBezTo>
                      <a:pt x="80" y="141"/>
                      <a:pt x="81" y="149"/>
                      <a:pt x="80" y="157"/>
                    </a:cubicBezTo>
                    <a:close/>
                    <a:moveTo>
                      <a:pt x="189" y="77"/>
                    </a:moveTo>
                    <a:cubicBezTo>
                      <a:pt x="182" y="75"/>
                      <a:pt x="177" y="71"/>
                      <a:pt x="173" y="66"/>
                    </a:cubicBezTo>
                    <a:cubicBezTo>
                      <a:pt x="173" y="66"/>
                      <a:pt x="173" y="66"/>
                      <a:pt x="173" y="66"/>
                    </a:cubicBezTo>
                    <a:cubicBezTo>
                      <a:pt x="173" y="66"/>
                      <a:pt x="173" y="65"/>
                      <a:pt x="173" y="65"/>
                    </a:cubicBezTo>
                    <a:cubicBezTo>
                      <a:pt x="172" y="65"/>
                      <a:pt x="172" y="65"/>
                      <a:pt x="172" y="64"/>
                    </a:cubicBezTo>
                    <a:cubicBezTo>
                      <a:pt x="168" y="58"/>
                      <a:pt x="167" y="50"/>
                      <a:pt x="168" y="43"/>
                    </a:cubicBezTo>
                    <a:cubicBezTo>
                      <a:pt x="170" y="36"/>
                      <a:pt x="175" y="30"/>
                      <a:pt x="181" y="26"/>
                    </a:cubicBezTo>
                    <a:cubicBezTo>
                      <a:pt x="185" y="23"/>
                      <a:pt x="190" y="22"/>
                      <a:pt x="195" y="22"/>
                    </a:cubicBezTo>
                    <a:cubicBezTo>
                      <a:pt x="197" y="22"/>
                      <a:pt x="200" y="22"/>
                      <a:pt x="202" y="23"/>
                    </a:cubicBezTo>
                    <a:cubicBezTo>
                      <a:pt x="217" y="26"/>
                      <a:pt x="226" y="41"/>
                      <a:pt x="222" y="56"/>
                    </a:cubicBezTo>
                    <a:cubicBezTo>
                      <a:pt x="219" y="71"/>
                      <a:pt x="204" y="80"/>
                      <a:pt x="189" y="77"/>
                    </a:cubicBezTo>
                    <a:close/>
                    <a:moveTo>
                      <a:pt x="303" y="211"/>
                    </a:moveTo>
                    <a:cubicBezTo>
                      <a:pt x="300" y="226"/>
                      <a:pt x="285" y="235"/>
                      <a:pt x="270" y="231"/>
                    </a:cubicBezTo>
                    <a:cubicBezTo>
                      <a:pt x="263" y="229"/>
                      <a:pt x="257" y="225"/>
                      <a:pt x="253" y="219"/>
                    </a:cubicBezTo>
                    <a:cubicBezTo>
                      <a:pt x="249" y="212"/>
                      <a:pt x="248" y="205"/>
                      <a:pt x="250" y="198"/>
                    </a:cubicBezTo>
                    <a:cubicBezTo>
                      <a:pt x="251" y="191"/>
                      <a:pt x="256" y="185"/>
                      <a:pt x="262" y="181"/>
                    </a:cubicBezTo>
                    <a:cubicBezTo>
                      <a:pt x="267" y="178"/>
                      <a:pt x="271" y="177"/>
                      <a:pt x="276" y="177"/>
                    </a:cubicBezTo>
                    <a:cubicBezTo>
                      <a:pt x="279" y="177"/>
                      <a:pt x="281" y="177"/>
                      <a:pt x="283" y="177"/>
                    </a:cubicBezTo>
                    <a:cubicBezTo>
                      <a:pt x="290" y="179"/>
                      <a:pt x="295" y="183"/>
                      <a:pt x="299" y="188"/>
                    </a:cubicBezTo>
                    <a:cubicBezTo>
                      <a:pt x="299" y="188"/>
                      <a:pt x="299" y="188"/>
                      <a:pt x="299" y="188"/>
                    </a:cubicBezTo>
                    <a:cubicBezTo>
                      <a:pt x="299" y="188"/>
                      <a:pt x="299" y="188"/>
                      <a:pt x="299" y="189"/>
                    </a:cubicBezTo>
                    <a:cubicBezTo>
                      <a:pt x="303" y="195"/>
                      <a:pt x="305" y="203"/>
                      <a:pt x="303" y="211"/>
                    </a:cubicBezTo>
                    <a:close/>
                    <a:moveTo>
                      <a:pt x="446" y="110"/>
                    </a:moveTo>
                    <a:cubicBezTo>
                      <a:pt x="442" y="125"/>
                      <a:pt x="427" y="134"/>
                      <a:pt x="413" y="130"/>
                    </a:cubicBezTo>
                    <a:cubicBezTo>
                      <a:pt x="406" y="129"/>
                      <a:pt x="401" y="125"/>
                      <a:pt x="397" y="120"/>
                    </a:cubicBezTo>
                    <a:cubicBezTo>
                      <a:pt x="397" y="119"/>
                      <a:pt x="397" y="119"/>
                      <a:pt x="397" y="119"/>
                    </a:cubicBezTo>
                    <a:cubicBezTo>
                      <a:pt x="397" y="119"/>
                      <a:pt x="397" y="119"/>
                      <a:pt x="396" y="119"/>
                    </a:cubicBezTo>
                    <a:cubicBezTo>
                      <a:pt x="392" y="113"/>
                      <a:pt x="390" y="105"/>
                      <a:pt x="392" y="97"/>
                    </a:cubicBezTo>
                    <a:cubicBezTo>
                      <a:pt x="395" y="84"/>
                      <a:pt x="407" y="76"/>
                      <a:pt x="419" y="76"/>
                    </a:cubicBezTo>
                    <a:cubicBezTo>
                      <a:pt x="421" y="76"/>
                      <a:pt x="423" y="76"/>
                      <a:pt x="426" y="77"/>
                    </a:cubicBezTo>
                    <a:cubicBezTo>
                      <a:pt x="440" y="80"/>
                      <a:pt x="450" y="95"/>
                      <a:pt x="446" y="110"/>
                    </a:cubicBezTo>
                    <a:close/>
                  </a:path>
                </a:pathLst>
              </a:custGeom>
              <a:solidFill>
                <a:srgbClr val="263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6" name="Oval 45">
              <a:extLst>
                <a:ext uri="{FF2B5EF4-FFF2-40B4-BE49-F238E27FC236}">
                  <a16:creationId xmlns:a16="http://schemas.microsoft.com/office/drawing/2014/main" xmlns="" id="{08D7F5DA-9F02-D54B-887B-8428433E30E7}"/>
                </a:ext>
              </a:extLst>
            </p:cNvPr>
            <p:cNvSpPr/>
            <p:nvPr/>
          </p:nvSpPr>
          <p:spPr bwMode="auto">
            <a:xfrm>
              <a:off x="796449" y="2289679"/>
              <a:ext cx="553124" cy="553123"/>
            </a:xfrm>
            <a:prstGeom prst="ellipse">
              <a:avLst/>
            </a:prstGeom>
            <a:noFill/>
            <a:ln>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74" fontAlgn="base">
                <a:spcBef>
                  <a:spcPct val="0"/>
                </a:spcBef>
                <a:spcAft>
                  <a:spcPct val="0"/>
                </a:spcAft>
              </a:pPr>
              <a:endParaRPr lang="en-US" sz="15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7" name="Freeform 5">
              <a:extLst>
                <a:ext uri="{FF2B5EF4-FFF2-40B4-BE49-F238E27FC236}">
                  <a16:creationId xmlns:a16="http://schemas.microsoft.com/office/drawing/2014/main" xmlns="" id="{E700B470-5D57-BC4F-8D23-F574CA2DED7B}"/>
                </a:ext>
              </a:extLst>
            </p:cNvPr>
            <p:cNvSpPr>
              <a:spLocks noEditPoints="1"/>
            </p:cNvSpPr>
            <p:nvPr/>
          </p:nvSpPr>
          <p:spPr bwMode="auto">
            <a:xfrm>
              <a:off x="877372" y="2352430"/>
              <a:ext cx="391278" cy="465125"/>
            </a:xfrm>
            <a:custGeom>
              <a:avLst/>
              <a:gdLst>
                <a:gd name="T0" fmla="*/ 100 w 448"/>
                <a:gd name="T1" fmla="*/ 162 h 533"/>
                <a:gd name="T2" fmla="*/ 182 w 448"/>
                <a:gd name="T3" fmla="*/ 12 h 533"/>
                <a:gd name="T4" fmla="*/ 288 w 448"/>
                <a:gd name="T5" fmla="*/ 28 h 533"/>
                <a:gd name="T6" fmla="*/ 351 w 448"/>
                <a:gd name="T7" fmla="*/ 162 h 533"/>
                <a:gd name="T8" fmla="*/ 344 w 448"/>
                <a:gd name="T9" fmla="*/ 320 h 533"/>
                <a:gd name="T10" fmla="*/ 265 w 448"/>
                <a:gd name="T11" fmla="*/ 286 h 533"/>
                <a:gd name="T12" fmla="*/ 297 w 448"/>
                <a:gd name="T13" fmla="*/ 209 h 533"/>
                <a:gd name="T14" fmla="*/ 280 w 448"/>
                <a:gd name="T15" fmla="*/ 77 h 533"/>
                <a:gd name="T16" fmla="*/ 154 w 448"/>
                <a:gd name="T17" fmla="*/ 108 h 533"/>
                <a:gd name="T18" fmla="*/ 184 w 448"/>
                <a:gd name="T19" fmla="*/ 256 h 533"/>
                <a:gd name="T20" fmla="*/ 159 w 448"/>
                <a:gd name="T21" fmla="*/ 293 h 533"/>
                <a:gd name="T22" fmla="*/ 103 w 448"/>
                <a:gd name="T23" fmla="*/ 281 h 533"/>
                <a:gd name="T24" fmla="*/ 448 w 448"/>
                <a:gd name="T25" fmla="*/ 425 h 533"/>
                <a:gd name="T26" fmla="*/ 344 w 448"/>
                <a:gd name="T27" fmla="*/ 330 h 533"/>
                <a:gd name="T28" fmla="*/ 305 w 448"/>
                <a:gd name="T29" fmla="*/ 381 h 533"/>
                <a:gd name="T30" fmla="*/ 231 w 448"/>
                <a:gd name="T31" fmla="*/ 497 h 533"/>
                <a:gd name="T32" fmla="*/ 157 w 448"/>
                <a:gd name="T33" fmla="*/ 381 h 533"/>
                <a:gd name="T34" fmla="*/ 118 w 448"/>
                <a:gd name="T35" fmla="*/ 320 h 533"/>
                <a:gd name="T36" fmla="*/ 0 w 448"/>
                <a:gd name="T37" fmla="*/ 424 h 533"/>
                <a:gd name="T38" fmla="*/ 227 w 448"/>
                <a:gd name="T39" fmla="*/ 365 h 533"/>
                <a:gd name="T40" fmla="*/ 227 w 448"/>
                <a:gd name="T41" fmla="*/ 397 h 533"/>
                <a:gd name="T42" fmla="*/ 227 w 448"/>
                <a:gd name="T43" fmla="*/ 365 h 533"/>
                <a:gd name="T44" fmla="*/ 245 w 448"/>
                <a:gd name="T45" fmla="*/ 371 h 533"/>
                <a:gd name="T46" fmla="*/ 262 w 448"/>
                <a:gd name="T47" fmla="*/ 371 h 533"/>
                <a:gd name="T48" fmla="*/ 270 w 448"/>
                <a:gd name="T49" fmla="*/ 352 h 533"/>
                <a:gd name="T50" fmla="*/ 270 w 448"/>
                <a:gd name="T51" fmla="*/ 369 h 533"/>
                <a:gd name="T52" fmla="*/ 270 w 448"/>
                <a:gd name="T53" fmla="*/ 352 h 533"/>
                <a:gd name="T54" fmla="*/ 277 w 448"/>
                <a:gd name="T55" fmla="*/ 347 h 533"/>
                <a:gd name="T56" fmla="*/ 294 w 448"/>
                <a:gd name="T57" fmla="*/ 347 h 533"/>
                <a:gd name="T58" fmla="*/ 302 w 448"/>
                <a:gd name="T59" fmla="*/ 324 h 533"/>
                <a:gd name="T60" fmla="*/ 302 w 448"/>
                <a:gd name="T61" fmla="*/ 341 h 533"/>
                <a:gd name="T62" fmla="*/ 302 w 448"/>
                <a:gd name="T63" fmla="*/ 324 h 533"/>
                <a:gd name="T64" fmla="*/ 192 w 448"/>
                <a:gd name="T65" fmla="*/ 371 h 533"/>
                <a:gd name="T66" fmla="*/ 209 w 448"/>
                <a:gd name="T67" fmla="*/ 371 h 533"/>
                <a:gd name="T68" fmla="*/ 184 w 448"/>
                <a:gd name="T69" fmla="*/ 352 h 533"/>
                <a:gd name="T70" fmla="*/ 184 w 448"/>
                <a:gd name="T71" fmla="*/ 369 h 533"/>
                <a:gd name="T72" fmla="*/ 184 w 448"/>
                <a:gd name="T73" fmla="*/ 352 h 533"/>
                <a:gd name="T74" fmla="*/ 160 w 448"/>
                <a:gd name="T75" fmla="*/ 347 h 533"/>
                <a:gd name="T76" fmla="*/ 177 w 448"/>
                <a:gd name="T77" fmla="*/ 347 h 533"/>
                <a:gd name="T78" fmla="*/ 153 w 448"/>
                <a:gd name="T79" fmla="*/ 324 h 533"/>
                <a:gd name="T80" fmla="*/ 153 w 448"/>
                <a:gd name="T81" fmla="*/ 341 h 533"/>
                <a:gd name="T82" fmla="*/ 153 w 448"/>
                <a:gd name="T83" fmla="*/ 324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8" h="533">
                  <a:moveTo>
                    <a:pt x="103" y="281"/>
                  </a:moveTo>
                  <a:cubicBezTo>
                    <a:pt x="98" y="241"/>
                    <a:pt x="100" y="204"/>
                    <a:pt x="100" y="162"/>
                  </a:cubicBezTo>
                  <a:cubicBezTo>
                    <a:pt x="100" y="120"/>
                    <a:pt x="105" y="98"/>
                    <a:pt x="113" y="81"/>
                  </a:cubicBezTo>
                  <a:cubicBezTo>
                    <a:pt x="127" y="49"/>
                    <a:pt x="154" y="19"/>
                    <a:pt x="182" y="12"/>
                  </a:cubicBezTo>
                  <a:cubicBezTo>
                    <a:pt x="199" y="7"/>
                    <a:pt x="206" y="7"/>
                    <a:pt x="211" y="7"/>
                  </a:cubicBezTo>
                  <a:cubicBezTo>
                    <a:pt x="211" y="7"/>
                    <a:pt x="275" y="0"/>
                    <a:pt x="288" y="28"/>
                  </a:cubicBezTo>
                  <a:cubicBezTo>
                    <a:pt x="311" y="24"/>
                    <a:pt x="324" y="49"/>
                    <a:pt x="339" y="81"/>
                  </a:cubicBezTo>
                  <a:cubicBezTo>
                    <a:pt x="346" y="98"/>
                    <a:pt x="351" y="120"/>
                    <a:pt x="351" y="162"/>
                  </a:cubicBezTo>
                  <a:cubicBezTo>
                    <a:pt x="351" y="204"/>
                    <a:pt x="354" y="241"/>
                    <a:pt x="349" y="281"/>
                  </a:cubicBezTo>
                  <a:cubicBezTo>
                    <a:pt x="349" y="295"/>
                    <a:pt x="344" y="320"/>
                    <a:pt x="344" y="320"/>
                  </a:cubicBezTo>
                  <a:cubicBezTo>
                    <a:pt x="344" y="320"/>
                    <a:pt x="302" y="295"/>
                    <a:pt x="292" y="293"/>
                  </a:cubicBezTo>
                  <a:cubicBezTo>
                    <a:pt x="277" y="286"/>
                    <a:pt x="265" y="286"/>
                    <a:pt x="265" y="286"/>
                  </a:cubicBezTo>
                  <a:cubicBezTo>
                    <a:pt x="265" y="286"/>
                    <a:pt x="268" y="258"/>
                    <a:pt x="268" y="256"/>
                  </a:cubicBezTo>
                  <a:cubicBezTo>
                    <a:pt x="275" y="244"/>
                    <a:pt x="292" y="231"/>
                    <a:pt x="297" y="209"/>
                  </a:cubicBezTo>
                  <a:cubicBezTo>
                    <a:pt x="305" y="172"/>
                    <a:pt x="302" y="123"/>
                    <a:pt x="297" y="108"/>
                  </a:cubicBezTo>
                  <a:cubicBezTo>
                    <a:pt x="295" y="103"/>
                    <a:pt x="294" y="86"/>
                    <a:pt x="280" y="77"/>
                  </a:cubicBezTo>
                  <a:cubicBezTo>
                    <a:pt x="258" y="65"/>
                    <a:pt x="246" y="89"/>
                    <a:pt x="226" y="96"/>
                  </a:cubicBezTo>
                  <a:cubicBezTo>
                    <a:pt x="206" y="102"/>
                    <a:pt x="166" y="117"/>
                    <a:pt x="154" y="108"/>
                  </a:cubicBezTo>
                  <a:cubicBezTo>
                    <a:pt x="152" y="123"/>
                    <a:pt x="147" y="172"/>
                    <a:pt x="154" y="209"/>
                  </a:cubicBezTo>
                  <a:cubicBezTo>
                    <a:pt x="159" y="231"/>
                    <a:pt x="179" y="244"/>
                    <a:pt x="184" y="256"/>
                  </a:cubicBezTo>
                  <a:cubicBezTo>
                    <a:pt x="186" y="258"/>
                    <a:pt x="186" y="286"/>
                    <a:pt x="186" y="286"/>
                  </a:cubicBezTo>
                  <a:cubicBezTo>
                    <a:pt x="186" y="286"/>
                    <a:pt x="174" y="286"/>
                    <a:pt x="159" y="293"/>
                  </a:cubicBezTo>
                  <a:cubicBezTo>
                    <a:pt x="150" y="295"/>
                    <a:pt x="108" y="320"/>
                    <a:pt x="108" y="320"/>
                  </a:cubicBezTo>
                  <a:cubicBezTo>
                    <a:pt x="108" y="320"/>
                    <a:pt x="105" y="295"/>
                    <a:pt x="103" y="281"/>
                  </a:cubicBezTo>
                  <a:close/>
                  <a:moveTo>
                    <a:pt x="225" y="533"/>
                  </a:moveTo>
                  <a:cubicBezTo>
                    <a:pt x="315" y="533"/>
                    <a:pt x="396" y="491"/>
                    <a:pt x="448" y="425"/>
                  </a:cubicBezTo>
                  <a:cubicBezTo>
                    <a:pt x="447" y="407"/>
                    <a:pt x="444" y="392"/>
                    <a:pt x="440" y="386"/>
                  </a:cubicBezTo>
                  <a:cubicBezTo>
                    <a:pt x="428" y="364"/>
                    <a:pt x="389" y="352"/>
                    <a:pt x="344" y="330"/>
                  </a:cubicBezTo>
                  <a:cubicBezTo>
                    <a:pt x="347" y="340"/>
                    <a:pt x="359" y="411"/>
                    <a:pt x="359" y="411"/>
                  </a:cubicBezTo>
                  <a:cubicBezTo>
                    <a:pt x="305" y="381"/>
                    <a:pt x="305" y="381"/>
                    <a:pt x="305" y="381"/>
                  </a:cubicBezTo>
                  <a:cubicBezTo>
                    <a:pt x="305" y="381"/>
                    <a:pt x="280" y="430"/>
                    <a:pt x="270" y="453"/>
                  </a:cubicBezTo>
                  <a:cubicBezTo>
                    <a:pt x="261" y="475"/>
                    <a:pt x="231" y="497"/>
                    <a:pt x="231" y="497"/>
                  </a:cubicBezTo>
                  <a:cubicBezTo>
                    <a:pt x="229" y="497"/>
                    <a:pt x="201" y="475"/>
                    <a:pt x="192" y="453"/>
                  </a:cubicBezTo>
                  <a:cubicBezTo>
                    <a:pt x="182" y="430"/>
                    <a:pt x="157" y="381"/>
                    <a:pt x="157" y="381"/>
                  </a:cubicBezTo>
                  <a:cubicBezTo>
                    <a:pt x="103" y="411"/>
                    <a:pt x="103" y="411"/>
                    <a:pt x="103" y="411"/>
                  </a:cubicBezTo>
                  <a:cubicBezTo>
                    <a:pt x="103" y="411"/>
                    <a:pt x="115" y="335"/>
                    <a:pt x="118" y="320"/>
                  </a:cubicBezTo>
                  <a:cubicBezTo>
                    <a:pt x="69" y="347"/>
                    <a:pt x="22" y="362"/>
                    <a:pt x="10" y="386"/>
                  </a:cubicBezTo>
                  <a:cubicBezTo>
                    <a:pt x="5" y="392"/>
                    <a:pt x="2" y="407"/>
                    <a:pt x="0" y="424"/>
                  </a:cubicBezTo>
                  <a:cubicBezTo>
                    <a:pt x="53" y="491"/>
                    <a:pt x="134" y="533"/>
                    <a:pt x="225" y="533"/>
                  </a:cubicBezTo>
                  <a:close/>
                  <a:moveTo>
                    <a:pt x="227" y="365"/>
                  </a:moveTo>
                  <a:cubicBezTo>
                    <a:pt x="218" y="365"/>
                    <a:pt x="211" y="372"/>
                    <a:pt x="211" y="381"/>
                  </a:cubicBezTo>
                  <a:cubicBezTo>
                    <a:pt x="211" y="390"/>
                    <a:pt x="218" y="397"/>
                    <a:pt x="227" y="397"/>
                  </a:cubicBezTo>
                  <a:cubicBezTo>
                    <a:pt x="236" y="397"/>
                    <a:pt x="243" y="390"/>
                    <a:pt x="243" y="381"/>
                  </a:cubicBezTo>
                  <a:cubicBezTo>
                    <a:pt x="243" y="372"/>
                    <a:pt x="236" y="365"/>
                    <a:pt x="227" y="365"/>
                  </a:cubicBezTo>
                  <a:close/>
                  <a:moveTo>
                    <a:pt x="253" y="362"/>
                  </a:moveTo>
                  <a:cubicBezTo>
                    <a:pt x="249" y="362"/>
                    <a:pt x="245" y="366"/>
                    <a:pt x="245" y="371"/>
                  </a:cubicBezTo>
                  <a:cubicBezTo>
                    <a:pt x="245" y="376"/>
                    <a:pt x="249" y="380"/>
                    <a:pt x="253" y="380"/>
                  </a:cubicBezTo>
                  <a:cubicBezTo>
                    <a:pt x="258" y="380"/>
                    <a:pt x="262" y="376"/>
                    <a:pt x="262" y="371"/>
                  </a:cubicBezTo>
                  <a:cubicBezTo>
                    <a:pt x="262" y="366"/>
                    <a:pt x="258" y="362"/>
                    <a:pt x="253" y="362"/>
                  </a:cubicBezTo>
                  <a:close/>
                  <a:moveTo>
                    <a:pt x="270" y="352"/>
                  </a:moveTo>
                  <a:cubicBezTo>
                    <a:pt x="265" y="352"/>
                    <a:pt x="261" y="356"/>
                    <a:pt x="261" y="360"/>
                  </a:cubicBezTo>
                  <a:cubicBezTo>
                    <a:pt x="261" y="365"/>
                    <a:pt x="265" y="369"/>
                    <a:pt x="270" y="369"/>
                  </a:cubicBezTo>
                  <a:cubicBezTo>
                    <a:pt x="274" y="369"/>
                    <a:pt x="278" y="365"/>
                    <a:pt x="278" y="360"/>
                  </a:cubicBezTo>
                  <a:cubicBezTo>
                    <a:pt x="278" y="356"/>
                    <a:pt x="274" y="352"/>
                    <a:pt x="270" y="352"/>
                  </a:cubicBezTo>
                  <a:close/>
                  <a:moveTo>
                    <a:pt x="286" y="338"/>
                  </a:moveTo>
                  <a:cubicBezTo>
                    <a:pt x="281" y="338"/>
                    <a:pt x="277" y="342"/>
                    <a:pt x="277" y="347"/>
                  </a:cubicBezTo>
                  <a:cubicBezTo>
                    <a:pt x="277" y="352"/>
                    <a:pt x="281" y="356"/>
                    <a:pt x="286" y="356"/>
                  </a:cubicBezTo>
                  <a:cubicBezTo>
                    <a:pt x="290" y="356"/>
                    <a:pt x="294" y="352"/>
                    <a:pt x="294" y="347"/>
                  </a:cubicBezTo>
                  <a:cubicBezTo>
                    <a:pt x="294" y="342"/>
                    <a:pt x="290" y="338"/>
                    <a:pt x="286" y="338"/>
                  </a:cubicBezTo>
                  <a:close/>
                  <a:moveTo>
                    <a:pt x="302" y="324"/>
                  </a:moveTo>
                  <a:cubicBezTo>
                    <a:pt x="297" y="324"/>
                    <a:pt x="293" y="328"/>
                    <a:pt x="293" y="333"/>
                  </a:cubicBezTo>
                  <a:cubicBezTo>
                    <a:pt x="293" y="337"/>
                    <a:pt x="297" y="341"/>
                    <a:pt x="302" y="341"/>
                  </a:cubicBezTo>
                  <a:cubicBezTo>
                    <a:pt x="307" y="341"/>
                    <a:pt x="311" y="337"/>
                    <a:pt x="311" y="333"/>
                  </a:cubicBezTo>
                  <a:cubicBezTo>
                    <a:pt x="311" y="328"/>
                    <a:pt x="307" y="324"/>
                    <a:pt x="302" y="324"/>
                  </a:cubicBezTo>
                  <a:close/>
                  <a:moveTo>
                    <a:pt x="201" y="362"/>
                  </a:moveTo>
                  <a:cubicBezTo>
                    <a:pt x="196" y="362"/>
                    <a:pt x="192" y="366"/>
                    <a:pt x="192" y="371"/>
                  </a:cubicBezTo>
                  <a:cubicBezTo>
                    <a:pt x="192" y="376"/>
                    <a:pt x="196" y="380"/>
                    <a:pt x="201" y="380"/>
                  </a:cubicBezTo>
                  <a:cubicBezTo>
                    <a:pt x="205" y="380"/>
                    <a:pt x="209" y="376"/>
                    <a:pt x="209" y="371"/>
                  </a:cubicBezTo>
                  <a:cubicBezTo>
                    <a:pt x="209" y="366"/>
                    <a:pt x="205" y="362"/>
                    <a:pt x="201" y="362"/>
                  </a:cubicBezTo>
                  <a:close/>
                  <a:moveTo>
                    <a:pt x="184" y="352"/>
                  </a:moveTo>
                  <a:cubicBezTo>
                    <a:pt x="180" y="352"/>
                    <a:pt x="176" y="356"/>
                    <a:pt x="176" y="360"/>
                  </a:cubicBezTo>
                  <a:cubicBezTo>
                    <a:pt x="176" y="365"/>
                    <a:pt x="180" y="369"/>
                    <a:pt x="184" y="369"/>
                  </a:cubicBezTo>
                  <a:cubicBezTo>
                    <a:pt x="189" y="369"/>
                    <a:pt x="193" y="365"/>
                    <a:pt x="193" y="360"/>
                  </a:cubicBezTo>
                  <a:cubicBezTo>
                    <a:pt x="193" y="356"/>
                    <a:pt x="189" y="352"/>
                    <a:pt x="184" y="352"/>
                  </a:cubicBezTo>
                  <a:close/>
                  <a:moveTo>
                    <a:pt x="168" y="338"/>
                  </a:moveTo>
                  <a:cubicBezTo>
                    <a:pt x="164" y="338"/>
                    <a:pt x="160" y="342"/>
                    <a:pt x="160" y="347"/>
                  </a:cubicBezTo>
                  <a:cubicBezTo>
                    <a:pt x="160" y="352"/>
                    <a:pt x="164" y="356"/>
                    <a:pt x="168" y="356"/>
                  </a:cubicBezTo>
                  <a:cubicBezTo>
                    <a:pt x="173" y="356"/>
                    <a:pt x="177" y="352"/>
                    <a:pt x="177" y="347"/>
                  </a:cubicBezTo>
                  <a:cubicBezTo>
                    <a:pt x="177" y="342"/>
                    <a:pt x="173" y="338"/>
                    <a:pt x="168" y="338"/>
                  </a:cubicBezTo>
                  <a:close/>
                  <a:moveTo>
                    <a:pt x="153" y="324"/>
                  </a:moveTo>
                  <a:cubicBezTo>
                    <a:pt x="148" y="324"/>
                    <a:pt x="144" y="328"/>
                    <a:pt x="144" y="333"/>
                  </a:cubicBezTo>
                  <a:cubicBezTo>
                    <a:pt x="144" y="337"/>
                    <a:pt x="148" y="341"/>
                    <a:pt x="153" y="341"/>
                  </a:cubicBezTo>
                  <a:cubicBezTo>
                    <a:pt x="157" y="341"/>
                    <a:pt x="161" y="337"/>
                    <a:pt x="161" y="333"/>
                  </a:cubicBezTo>
                  <a:cubicBezTo>
                    <a:pt x="161" y="328"/>
                    <a:pt x="157" y="324"/>
                    <a:pt x="153" y="3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8" name="Straight Connector 47">
              <a:extLst>
                <a:ext uri="{FF2B5EF4-FFF2-40B4-BE49-F238E27FC236}">
                  <a16:creationId xmlns:a16="http://schemas.microsoft.com/office/drawing/2014/main" xmlns="" id="{190BA151-DBCD-3945-A42C-918671D76EEE}"/>
                </a:ext>
              </a:extLst>
            </p:cNvPr>
            <p:cNvCxnSpPr>
              <a:cxnSpLocks/>
            </p:cNvCxnSpPr>
            <p:nvPr/>
          </p:nvCxnSpPr>
          <p:spPr>
            <a:xfrm>
              <a:off x="5202467" y="2819682"/>
              <a:ext cx="886" cy="183715"/>
            </a:xfrm>
            <a:prstGeom prst="line">
              <a:avLst/>
            </a:prstGeom>
            <a:ln>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xmlns="" id="{4352E540-12AF-7B48-849C-4E09018D7B74}"/>
                </a:ext>
              </a:extLst>
            </p:cNvPr>
            <p:cNvCxnSpPr>
              <a:cxnSpLocks/>
            </p:cNvCxnSpPr>
            <p:nvPr/>
          </p:nvCxnSpPr>
          <p:spPr>
            <a:xfrm>
              <a:off x="8155191" y="2809963"/>
              <a:ext cx="886" cy="183715"/>
            </a:xfrm>
            <a:prstGeom prst="line">
              <a:avLst/>
            </a:prstGeom>
            <a:ln>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50" name="Title 3">
              <a:extLst>
                <a:ext uri="{FF2B5EF4-FFF2-40B4-BE49-F238E27FC236}">
                  <a16:creationId xmlns:a16="http://schemas.microsoft.com/office/drawing/2014/main" xmlns="" id="{4147103F-3326-7E4F-99CA-EB1E2AE334C6}"/>
                </a:ext>
              </a:extLst>
            </p:cNvPr>
            <p:cNvSpPr txBox="1">
              <a:spLocks/>
            </p:cNvSpPr>
            <p:nvPr/>
          </p:nvSpPr>
          <p:spPr>
            <a:xfrm>
              <a:off x="5282966" y="4794314"/>
              <a:ext cx="2842976" cy="816141"/>
            </a:xfrm>
            <a:prstGeom prst="rect">
              <a:avLst/>
            </a:prstGeom>
            <a:noFill/>
          </p:spPr>
          <p:txBody>
            <a:bodyPr vert="horz" lIns="68580" tIns="34290" rIns="68580" bIns="34290" rtlCol="0" anchor="t">
              <a:noAutofit/>
            </a:bodyPr>
            <a:lstStyle>
              <a:lvl1pPr algn="l" defTabSz="609585" rtl="0" eaLnBrk="1" latinLnBrk="0" hangingPunct="1">
                <a:spcBef>
                  <a:spcPct val="0"/>
                </a:spcBef>
                <a:buNone/>
                <a:defRPr sz="3733" b="1" i="0" kern="1200">
                  <a:solidFill>
                    <a:schemeClr val="tx1">
                      <a:lumMod val="95000"/>
                    </a:schemeClr>
                  </a:solidFill>
                  <a:latin typeface="Arial"/>
                  <a:ea typeface="+mj-ea"/>
                  <a:cs typeface="Arial"/>
                </a:defRPr>
              </a:lvl1pPr>
            </a:lstStyle>
            <a:p>
              <a:pPr algn="ctr"/>
              <a:r>
                <a:rPr lang="en-US" sz="1300" b="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NATURAL</a:t>
              </a: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Connect integrates with Amazon Lex to give the apply speech recognition and natural language understanding technology that powers Alexa to customer interactions </a:t>
              </a:r>
            </a:p>
            <a:p>
              <a:pPr algn="ctr"/>
              <a:endPar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Title 3">
              <a:extLst>
                <a:ext uri="{FF2B5EF4-FFF2-40B4-BE49-F238E27FC236}">
                  <a16:creationId xmlns:a16="http://schemas.microsoft.com/office/drawing/2014/main" xmlns="" id="{D709487D-3C9F-2D4D-8C01-BC717E749D22}"/>
                </a:ext>
              </a:extLst>
            </p:cNvPr>
            <p:cNvSpPr txBox="1">
              <a:spLocks/>
            </p:cNvSpPr>
            <p:nvPr/>
          </p:nvSpPr>
          <p:spPr>
            <a:xfrm>
              <a:off x="262369" y="4798944"/>
              <a:ext cx="2242740" cy="945869"/>
            </a:xfrm>
            <a:prstGeom prst="rect">
              <a:avLst/>
            </a:prstGeom>
            <a:noFill/>
          </p:spPr>
          <p:txBody>
            <a:bodyPr vert="horz" lIns="68580" tIns="34290" rIns="68580" bIns="34290" rtlCol="0" anchor="t">
              <a:noAutofit/>
            </a:bodyPr>
            <a:lstStyle>
              <a:lvl1pPr algn="l" defTabSz="609585" rtl="0" eaLnBrk="1" latinLnBrk="0" hangingPunct="1">
                <a:spcBef>
                  <a:spcPct val="0"/>
                </a:spcBef>
                <a:buNone/>
                <a:defRPr sz="3733" b="1" i="0" kern="1200">
                  <a:solidFill>
                    <a:schemeClr val="tx1">
                      <a:lumMod val="95000"/>
                    </a:schemeClr>
                  </a:solidFill>
                  <a:latin typeface="Arial"/>
                  <a:ea typeface="+mj-ea"/>
                  <a:cs typeface="Arial"/>
                </a:defRPr>
              </a:lvl1pPr>
            </a:lstStyle>
            <a:p>
              <a:pPr algn="ctr"/>
              <a:r>
                <a:rPr lang="en-US" sz="1300" b="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DYNAMIC</a:t>
              </a: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Amazon Connect answers customer questions before they are asked</a:t>
              </a:r>
            </a:p>
            <a:p>
              <a:pPr algn="ctr"/>
              <a:endParaRPr lang="en-US" sz="15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2" name="Title 3">
              <a:extLst>
                <a:ext uri="{FF2B5EF4-FFF2-40B4-BE49-F238E27FC236}">
                  <a16:creationId xmlns:a16="http://schemas.microsoft.com/office/drawing/2014/main" xmlns="" id="{8D05BBD6-70BD-4E4D-9CA9-8289EBC2DAE2}"/>
                </a:ext>
              </a:extLst>
            </p:cNvPr>
            <p:cNvSpPr txBox="1">
              <a:spLocks/>
            </p:cNvSpPr>
            <p:nvPr/>
          </p:nvSpPr>
          <p:spPr>
            <a:xfrm>
              <a:off x="2787491" y="4840766"/>
              <a:ext cx="2081130" cy="822538"/>
            </a:xfrm>
            <a:prstGeom prst="rect">
              <a:avLst/>
            </a:prstGeom>
            <a:noFill/>
          </p:spPr>
          <p:txBody>
            <a:bodyPr vert="horz" lIns="68580" tIns="34290" rIns="68580" bIns="34290" rtlCol="0" anchor="t">
              <a:noAutofit/>
            </a:bodyPr>
            <a:lstStyle>
              <a:lvl1pPr algn="l" defTabSz="609585" rtl="0" eaLnBrk="1" latinLnBrk="0" hangingPunct="1">
                <a:spcBef>
                  <a:spcPct val="0"/>
                </a:spcBef>
                <a:buNone/>
                <a:defRPr sz="3733" b="1" i="0" kern="1200">
                  <a:solidFill>
                    <a:schemeClr val="tx1">
                      <a:lumMod val="95000"/>
                    </a:schemeClr>
                  </a:solidFill>
                  <a:latin typeface="Arial"/>
                  <a:ea typeface="+mj-ea"/>
                  <a:cs typeface="Arial"/>
                </a:defRPr>
              </a:lvl1pPr>
            </a:lstStyle>
            <a:p>
              <a:pPr algn="ctr"/>
              <a:r>
                <a:rPr lang="en-US" sz="1300" b="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PERSONAL</a:t>
              </a: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r>
              <a:b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Contact flows adapt on a per customer basis</a:t>
              </a:r>
            </a:p>
            <a:p>
              <a:pPr algn="ctr"/>
              <a:endParaRPr lang="en-US" sz="1200" b="0" dirty="0">
                <a:solidFill>
                  <a:schemeClr val="bg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Oval 52">
              <a:extLst>
                <a:ext uri="{FF2B5EF4-FFF2-40B4-BE49-F238E27FC236}">
                  <a16:creationId xmlns:a16="http://schemas.microsoft.com/office/drawing/2014/main" xmlns="" id="{F44D0190-472B-9543-8B04-B26DBF800D44}"/>
                </a:ext>
              </a:extLst>
            </p:cNvPr>
            <p:cNvSpPr/>
            <p:nvPr/>
          </p:nvSpPr>
          <p:spPr bwMode="auto">
            <a:xfrm>
              <a:off x="4919877" y="2253750"/>
              <a:ext cx="553124" cy="553123"/>
            </a:xfrm>
            <a:prstGeom prst="ellipse">
              <a:avLst/>
            </a:prstGeom>
            <a:noFill/>
            <a:ln>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74" fontAlgn="base">
                <a:spcBef>
                  <a:spcPct val="0"/>
                </a:spcBef>
                <a:spcAft>
                  <a:spcPct val="0"/>
                </a:spcAft>
              </a:pPr>
              <a:endPar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4" name="Freeform 5">
              <a:extLst>
                <a:ext uri="{FF2B5EF4-FFF2-40B4-BE49-F238E27FC236}">
                  <a16:creationId xmlns:a16="http://schemas.microsoft.com/office/drawing/2014/main" xmlns="" id="{3ECA6CCB-CFA1-4345-830C-FCE09BBE3963}"/>
                </a:ext>
              </a:extLst>
            </p:cNvPr>
            <p:cNvSpPr>
              <a:spLocks noEditPoints="1"/>
            </p:cNvSpPr>
            <p:nvPr/>
          </p:nvSpPr>
          <p:spPr bwMode="auto">
            <a:xfrm>
              <a:off x="5000800" y="2316501"/>
              <a:ext cx="391278" cy="465125"/>
            </a:xfrm>
            <a:custGeom>
              <a:avLst/>
              <a:gdLst>
                <a:gd name="T0" fmla="*/ 100 w 448"/>
                <a:gd name="T1" fmla="*/ 162 h 533"/>
                <a:gd name="T2" fmla="*/ 182 w 448"/>
                <a:gd name="T3" fmla="*/ 12 h 533"/>
                <a:gd name="T4" fmla="*/ 288 w 448"/>
                <a:gd name="T5" fmla="*/ 28 h 533"/>
                <a:gd name="T6" fmla="*/ 351 w 448"/>
                <a:gd name="T7" fmla="*/ 162 h 533"/>
                <a:gd name="T8" fmla="*/ 344 w 448"/>
                <a:gd name="T9" fmla="*/ 320 h 533"/>
                <a:gd name="T10" fmla="*/ 265 w 448"/>
                <a:gd name="T11" fmla="*/ 286 h 533"/>
                <a:gd name="T12" fmla="*/ 297 w 448"/>
                <a:gd name="T13" fmla="*/ 209 h 533"/>
                <a:gd name="T14" fmla="*/ 280 w 448"/>
                <a:gd name="T15" fmla="*/ 77 h 533"/>
                <a:gd name="T16" fmla="*/ 154 w 448"/>
                <a:gd name="T17" fmla="*/ 108 h 533"/>
                <a:gd name="T18" fmla="*/ 184 w 448"/>
                <a:gd name="T19" fmla="*/ 256 h 533"/>
                <a:gd name="T20" fmla="*/ 159 w 448"/>
                <a:gd name="T21" fmla="*/ 293 h 533"/>
                <a:gd name="T22" fmla="*/ 103 w 448"/>
                <a:gd name="T23" fmla="*/ 281 h 533"/>
                <a:gd name="T24" fmla="*/ 448 w 448"/>
                <a:gd name="T25" fmla="*/ 425 h 533"/>
                <a:gd name="T26" fmla="*/ 344 w 448"/>
                <a:gd name="T27" fmla="*/ 330 h 533"/>
                <a:gd name="T28" fmla="*/ 305 w 448"/>
                <a:gd name="T29" fmla="*/ 381 h 533"/>
                <a:gd name="T30" fmla="*/ 231 w 448"/>
                <a:gd name="T31" fmla="*/ 497 h 533"/>
                <a:gd name="T32" fmla="*/ 157 w 448"/>
                <a:gd name="T33" fmla="*/ 381 h 533"/>
                <a:gd name="T34" fmla="*/ 118 w 448"/>
                <a:gd name="T35" fmla="*/ 320 h 533"/>
                <a:gd name="T36" fmla="*/ 0 w 448"/>
                <a:gd name="T37" fmla="*/ 424 h 533"/>
                <a:gd name="T38" fmla="*/ 227 w 448"/>
                <a:gd name="T39" fmla="*/ 365 h 533"/>
                <a:gd name="T40" fmla="*/ 227 w 448"/>
                <a:gd name="T41" fmla="*/ 397 h 533"/>
                <a:gd name="T42" fmla="*/ 227 w 448"/>
                <a:gd name="T43" fmla="*/ 365 h 533"/>
                <a:gd name="T44" fmla="*/ 245 w 448"/>
                <a:gd name="T45" fmla="*/ 371 h 533"/>
                <a:gd name="T46" fmla="*/ 262 w 448"/>
                <a:gd name="T47" fmla="*/ 371 h 533"/>
                <a:gd name="T48" fmla="*/ 270 w 448"/>
                <a:gd name="T49" fmla="*/ 352 h 533"/>
                <a:gd name="T50" fmla="*/ 270 w 448"/>
                <a:gd name="T51" fmla="*/ 369 h 533"/>
                <a:gd name="T52" fmla="*/ 270 w 448"/>
                <a:gd name="T53" fmla="*/ 352 h 533"/>
                <a:gd name="T54" fmla="*/ 277 w 448"/>
                <a:gd name="T55" fmla="*/ 347 h 533"/>
                <a:gd name="T56" fmla="*/ 294 w 448"/>
                <a:gd name="T57" fmla="*/ 347 h 533"/>
                <a:gd name="T58" fmla="*/ 302 w 448"/>
                <a:gd name="T59" fmla="*/ 324 h 533"/>
                <a:gd name="T60" fmla="*/ 302 w 448"/>
                <a:gd name="T61" fmla="*/ 341 h 533"/>
                <a:gd name="T62" fmla="*/ 302 w 448"/>
                <a:gd name="T63" fmla="*/ 324 h 533"/>
                <a:gd name="T64" fmla="*/ 192 w 448"/>
                <a:gd name="T65" fmla="*/ 371 h 533"/>
                <a:gd name="T66" fmla="*/ 209 w 448"/>
                <a:gd name="T67" fmla="*/ 371 h 533"/>
                <a:gd name="T68" fmla="*/ 184 w 448"/>
                <a:gd name="T69" fmla="*/ 352 h 533"/>
                <a:gd name="T70" fmla="*/ 184 w 448"/>
                <a:gd name="T71" fmla="*/ 369 h 533"/>
                <a:gd name="T72" fmla="*/ 184 w 448"/>
                <a:gd name="T73" fmla="*/ 352 h 533"/>
                <a:gd name="T74" fmla="*/ 160 w 448"/>
                <a:gd name="T75" fmla="*/ 347 h 533"/>
                <a:gd name="T76" fmla="*/ 177 w 448"/>
                <a:gd name="T77" fmla="*/ 347 h 533"/>
                <a:gd name="T78" fmla="*/ 153 w 448"/>
                <a:gd name="T79" fmla="*/ 324 h 533"/>
                <a:gd name="T80" fmla="*/ 153 w 448"/>
                <a:gd name="T81" fmla="*/ 341 h 533"/>
                <a:gd name="T82" fmla="*/ 153 w 448"/>
                <a:gd name="T83" fmla="*/ 324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8" h="533">
                  <a:moveTo>
                    <a:pt x="103" y="281"/>
                  </a:moveTo>
                  <a:cubicBezTo>
                    <a:pt x="98" y="241"/>
                    <a:pt x="100" y="204"/>
                    <a:pt x="100" y="162"/>
                  </a:cubicBezTo>
                  <a:cubicBezTo>
                    <a:pt x="100" y="120"/>
                    <a:pt x="105" y="98"/>
                    <a:pt x="113" y="81"/>
                  </a:cubicBezTo>
                  <a:cubicBezTo>
                    <a:pt x="127" y="49"/>
                    <a:pt x="154" y="19"/>
                    <a:pt x="182" y="12"/>
                  </a:cubicBezTo>
                  <a:cubicBezTo>
                    <a:pt x="199" y="7"/>
                    <a:pt x="206" y="7"/>
                    <a:pt x="211" y="7"/>
                  </a:cubicBezTo>
                  <a:cubicBezTo>
                    <a:pt x="211" y="7"/>
                    <a:pt x="275" y="0"/>
                    <a:pt x="288" y="28"/>
                  </a:cubicBezTo>
                  <a:cubicBezTo>
                    <a:pt x="311" y="24"/>
                    <a:pt x="324" y="49"/>
                    <a:pt x="339" y="81"/>
                  </a:cubicBezTo>
                  <a:cubicBezTo>
                    <a:pt x="346" y="98"/>
                    <a:pt x="351" y="120"/>
                    <a:pt x="351" y="162"/>
                  </a:cubicBezTo>
                  <a:cubicBezTo>
                    <a:pt x="351" y="204"/>
                    <a:pt x="354" y="241"/>
                    <a:pt x="349" y="281"/>
                  </a:cubicBezTo>
                  <a:cubicBezTo>
                    <a:pt x="349" y="295"/>
                    <a:pt x="344" y="320"/>
                    <a:pt x="344" y="320"/>
                  </a:cubicBezTo>
                  <a:cubicBezTo>
                    <a:pt x="344" y="320"/>
                    <a:pt x="302" y="295"/>
                    <a:pt x="292" y="293"/>
                  </a:cubicBezTo>
                  <a:cubicBezTo>
                    <a:pt x="277" y="286"/>
                    <a:pt x="265" y="286"/>
                    <a:pt x="265" y="286"/>
                  </a:cubicBezTo>
                  <a:cubicBezTo>
                    <a:pt x="265" y="286"/>
                    <a:pt x="268" y="258"/>
                    <a:pt x="268" y="256"/>
                  </a:cubicBezTo>
                  <a:cubicBezTo>
                    <a:pt x="275" y="244"/>
                    <a:pt x="292" y="231"/>
                    <a:pt x="297" y="209"/>
                  </a:cubicBezTo>
                  <a:cubicBezTo>
                    <a:pt x="305" y="172"/>
                    <a:pt x="302" y="123"/>
                    <a:pt x="297" y="108"/>
                  </a:cubicBezTo>
                  <a:cubicBezTo>
                    <a:pt x="295" y="103"/>
                    <a:pt x="294" y="86"/>
                    <a:pt x="280" y="77"/>
                  </a:cubicBezTo>
                  <a:cubicBezTo>
                    <a:pt x="258" y="65"/>
                    <a:pt x="246" y="89"/>
                    <a:pt x="226" y="96"/>
                  </a:cubicBezTo>
                  <a:cubicBezTo>
                    <a:pt x="206" y="102"/>
                    <a:pt x="166" y="117"/>
                    <a:pt x="154" y="108"/>
                  </a:cubicBezTo>
                  <a:cubicBezTo>
                    <a:pt x="152" y="123"/>
                    <a:pt x="147" y="172"/>
                    <a:pt x="154" y="209"/>
                  </a:cubicBezTo>
                  <a:cubicBezTo>
                    <a:pt x="159" y="231"/>
                    <a:pt x="179" y="244"/>
                    <a:pt x="184" y="256"/>
                  </a:cubicBezTo>
                  <a:cubicBezTo>
                    <a:pt x="186" y="258"/>
                    <a:pt x="186" y="286"/>
                    <a:pt x="186" y="286"/>
                  </a:cubicBezTo>
                  <a:cubicBezTo>
                    <a:pt x="186" y="286"/>
                    <a:pt x="174" y="286"/>
                    <a:pt x="159" y="293"/>
                  </a:cubicBezTo>
                  <a:cubicBezTo>
                    <a:pt x="150" y="295"/>
                    <a:pt x="108" y="320"/>
                    <a:pt x="108" y="320"/>
                  </a:cubicBezTo>
                  <a:cubicBezTo>
                    <a:pt x="108" y="320"/>
                    <a:pt x="105" y="295"/>
                    <a:pt x="103" y="281"/>
                  </a:cubicBezTo>
                  <a:close/>
                  <a:moveTo>
                    <a:pt x="225" y="533"/>
                  </a:moveTo>
                  <a:cubicBezTo>
                    <a:pt x="315" y="533"/>
                    <a:pt x="396" y="491"/>
                    <a:pt x="448" y="425"/>
                  </a:cubicBezTo>
                  <a:cubicBezTo>
                    <a:pt x="447" y="407"/>
                    <a:pt x="444" y="392"/>
                    <a:pt x="440" y="386"/>
                  </a:cubicBezTo>
                  <a:cubicBezTo>
                    <a:pt x="428" y="364"/>
                    <a:pt x="389" y="352"/>
                    <a:pt x="344" y="330"/>
                  </a:cubicBezTo>
                  <a:cubicBezTo>
                    <a:pt x="347" y="340"/>
                    <a:pt x="359" y="411"/>
                    <a:pt x="359" y="411"/>
                  </a:cubicBezTo>
                  <a:cubicBezTo>
                    <a:pt x="305" y="381"/>
                    <a:pt x="305" y="381"/>
                    <a:pt x="305" y="381"/>
                  </a:cubicBezTo>
                  <a:cubicBezTo>
                    <a:pt x="305" y="381"/>
                    <a:pt x="280" y="430"/>
                    <a:pt x="270" y="453"/>
                  </a:cubicBezTo>
                  <a:cubicBezTo>
                    <a:pt x="261" y="475"/>
                    <a:pt x="231" y="497"/>
                    <a:pt x="231" y="497"/>
                  </a:cubicBezTo>
                  <a:cubicBezTo>
                    <a:pt x="229" y="497"/>
                    <a:pt x="201" y="475"/>
                    <a:pt x="192" y="453"/>
                  </a:cubicBezTo>
                  <a:cubicBezTo>
                    <a:pt x="182" y="430"/>
                    <a:pt x="157" y="381"/>
                    <a:pt x="157" y="381"/>
                  </a:cubicBezTo>
                  <a:cubicBezTo>
                    <a:pt x="103" y="411"/>
                    <a:pt x="103" y="411"/>
                    <a:pt x="103" y="411"/>
                  </a:cubicBezTo>
                  <a:cubicBezTo>
                    <a:pt x="103" y="411"/>
                    <a:pt x="115" y="335"/>
                    <a:pt x="118" y="320"/>
                  </a:cubicBezTo>
                  <a:cubicBezTo>
                    <a:pt x="69" y="347"/>
                    <a:pt x="22" y="362"/>
                    <a:pt x="10" y="386"/>
                  </a:cubicBezTo>
                  <a:cubicBezTo>
                    <a:pt x="5" y="392"/>
                    <a:pt x="2" y="407"/>
                    <a:pt x="0" y="424"/>
                  </a:cubicBezTo>
                  <a:cubicBezTo>
                    <a:pt x="53" y="491"/>
                    <a:pt x="134" y="533"/>
                    <a:pt x="225" y="533"/>
                  </a:cubicBezTo>
                  <a:close/>
                  <a:moveTo>
                    <a:pt x="227" y="365"/>
                  </a:moveTo>
                  <a:cubicBezTo>
                    <a:pt x="218" y="365"/>
                    <a:pt x="211" y="372"/>
                    <a:pt x="211" y="381"/>
                  </a:cubicBezTo>
                  <a:cubicBezTo>
                    <a:pt x="211" y="390"/>
                    <a:pt x="218" y="397"/>
                    <a:pt x="227" y="397"/>
                  </a:cubicBezTo>
                  <a:cubicBezTo>
                    <a:pt x="236" y="397"/>
                    <a:pt x="243" y="390"/>
                    <a:pt x="243" y="381"/>
                  </a:cubicBezTo>
                  <a:cubicBezTo>
                    <a:pt x="243" y="372"/>
                    <a:pt x="236" y="365"/>
                    <a:pt x="227" y="365"/>
                  </a:cubicBezTo>
                  <a:close/>
                  <a:moveTo>
                    <a:pt x="253" y="362"/>
                  </a:moveTo>
                  <a:cubicBezTo>
                    <a:pt x="249" y="362"/>
                    <a:pt x="245" y="366"/>
                    <a:pt x="245" y="371"/>
                  </a:cubicBezTo>
                  <a:cubicBezTo>
                    <a:pt x="245" y="376"/>
                    <a:pt x="249" y="380"/>
                    <a:pt x="253" y="380"/>
                  </a:cubicBezTo>
                  <a:cubicBezTo>
                    <a:pt x="258" y="380"/>
                    <a:pt x="262" y="376"/>
                    <a:pt x="262" y="371"/>
                  </a:cubicBezTo>
                  <a:cubicBezTo>
                    <a:pt x="262" y="366"/>
                    <a:pt x="258" y="362"/>
                    <a:pt x="253" y="362"/>
                  </a:cubicBezTo>
                  <a:close/>
                  <a:moveTo>
                    <a:pt x="270" y="352"/>
                  </a:moveTo>
                  <a:cubicBezTo>
                    <a:pt x="265" y="352"/>
                    <a:pt x="261" y="356"/>
                    <a:pt x="261" y="360"/>
                  </a:cubicBezTo>
                  <a:cubicBezTo>
                    <a:pt x="261" y="365"/>
                    <a:pt x="265" y="369"/>
                    <a:pt x="270" y="369"/>
                  </a:cubicBezTo>
                  <a:cubicBezTo>
                    <a:pt x="274" y="369"/>
                    <a:pt x="278" y="365"/>
                    <a:pt x="278" y="360"/>
                  </a:cubicBezTo>
                  <a:cubicBezTo>
                    <a:pt x="278" y="356"/>
                    <a:pt x="274" y="352"/>
                    <a:pt x="270" y="352"/>
                  </a:cubicBezTo>
                  <a:close/>
                  <a:moveTo>
                    <a:pt x="286" y="338"/>
                  </a:moveTo>
                  <a:cubicBezTo>
                    <a:pt x="281" y="338"/>
                    <a:pt x="277" y="342"/>
                    <a:pt x="277" y="347"/>
                  </a:cubicBezTo>
                  <a:cubicBezTo>
                    <a:pt x="277" y="352"/>
                    <a:pt x="281" y="356"/>
                    <a:pt x="286" y="356"/>
                  </a:cubicBezTo>
                  <a:cubicBezTo>
                    <a:pt x="290" y="356"/>
                    <a:pt x="294" y="352"/>
                    <a:pt x="294" y="347"/>
                  </a:cubicBezTo>
                  <a:cubicBezTo>
                    <a:pt x="294" y="342"/>
                    <a:pt x="290" y="338"/>
                    <a:pt x="286" y="338"/>
                  </a:cubicBezTo>
                  <a:close/>
                  <a:moveTo>
                    <a:pt x="302" y="324"/>
                  </a:moveTo>
                  <a:cubicBezTo>
                    <a:pt x="297" y="324"/>
                    <a:pt x="293" y="328"/>
                    <a:pt x="293" y="333"/>
                  </a:cubicBezTo>
                  <a:cubicBezTo>
                    <a:pt x="293" y="337"/>
                    <a:pt x="297" y="341"/>
                    <a:pt x="302" y="341"/>
                  </a:cubicBezTo>
                  <a:cubicBezTo>
                    <a:pt x="307" y="341"/>
                    <a:pt x="311" y="337"/>
                    <a:pt x="311" y="333"/>
                  </a:cubicBezTo>
                  <a:cubicBezTo>
                    <a:pt x="311" y="328"/>
                    <a:pt x="307" y="324"/>
                    <a:pt x="302" y="324"/>
                  </a:cubicBezTo>
                  <a:close/>
                  <a:moveTo>
                    <a:pt x="201" y="362"/>
                  </a:moveTo>
                  <a:cubicBezTo>
                    <a:pt x="196" y="362"/>
                    <a:pt x="192" y="366"/>
                    <a:pt x="192" y="371"/>
                  </a:cubicBezTo>
                  <a:cubicBezTo>
                    <a:pt x="192" y="376"/>
                    <a:pt x="196" y="380"/>
                    <a:pt x="201" y="380"/>
                  </a:cubicBezTo>
                  <a:cubicBezTo>
                    <a:pt x="205" y="380"/>
                    <a:pt x="209" y="376"/>
                    <a:pt x="209" y="371"/>
                  </a:cubicBezTo>
                  <a:cubicBezTo>
                    <a:pt x="209" y="366"/>
                    <a:pt x="205" y="362"/>
                    <a:pt x="201" y="362"/>
                  </a:cubicBezTo>
                  <a:close/>
                  <a:moveTo>
                    <a:pt x="184" y="352"/>
                  </a:moveTo>
                  <a:cubicBezTo>
                    <a:pt x="180" y="352"/>
                    <a:pt x="176" y="356"/>
                    <a:pt x="176" y="360"/>
                  </a:cubicBezTo>
                  <a:cubicBezTo>
                    <a:pt x="176" y="365"/>
                    <a:pt x="180" y="369"/>
                    <a:pt x="184" y="369"/>
                  </a:cubicBezTo>
                  <a:cubicBezTo>
                    <a:pt x="189" y="369"/>
                    <a:pt x="193" y="365"/>
                    <a:pt x="193" y="360"/>
                  </a:cubicBezTo>
                  <a:cubicBezTo>
                    <a:pt x="193" y="356"/>
                    <a:pt x="189" y="352"/>
                    <a:pt x="184" y="352"/>
                  </a:cubicBezTo>
                  <a:close/>
                  <a:moveTo>
                    <a:pt x="168" y="338"/>
                  </a:moveTo>
                  <a:cubicBezTo>
                    <a:pt x="164" y="338"/>
                    <a:pt x="160" y="342"/>
                    <a:pt x="160" y="347"/>
                  </a:cubicBezTo>
                  <a:cubicBezTo>
                    <a:pt x="160" y="352"/>
                    <a:pt x="164" y="356"/>
                    <a:pt x="168" y="356"/>
                  </a:cubicBezTo>
                  <a:cubicBezTo>
                    <a:pt x="173" y="356"/>
                    <a:pt x="177" y="352"/>
                    <a:pt x="177" y="347"/>
                  </a:cubicBezTo>
                  <a:cubicBezTo>
                    <a:pt x="177" y="342"/>
                    <a:pt x="173" y="338"/>
                    <a:pt x="168" y="338"/>
                  </a:cubicBezTo>
                  <a:close/>
                  <a:moveTo>
                    <a:pt x="153" y="324"/>
                  </a:moveTo>
                  <a:cubicBezTo>
                    <a:pt x="148" y="324"/>
                    <a:pt x="144" y="328"/>
                    <a:pt x="144" y="333"/>
                  </a:cubicBezTo>
                  <a:cubicBezTo>
                    <a:pt x="144" y="337"/>
                    <a:pt x="148" y="341"/>
                    <a:pt x="153" y="341"/>
                  </a:cubicBezTo>
                  <a:cubicBezTo>
                    <a:pt x="157" y="341"/>
                    <a:pt x="161" y="337"/>
                    <a:pt x="161" y="333"/>
                  </a:cubicBezTo>
                  <a:cubicBezTo>
                    <a:pt x="161" y="328"/>
                    <a:pt x="157" y="324"/>
                    <a:pt x="153" y="3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55" name="Group 54">
              <a:extLst>
                <a:ext uri="{FF2B5EF4-FFF2-40B4-BE49-F238E27FC236}">
                  <a16:creationId xmlns:a16="http://schemas.microsoft.com/office/drawing/2014/main" xmlns="" id="{D728CD5A-4358-BA43-995A-59DCEAB31E11}"/>
                </a:ext>
              </a:extLst>
            </p:cNvPr>
            <p:cNvGrpSpPr/>
            <p:nvPr/>
          </p:nvGrpSpPr>
          <p:grpSpPr>
            <a:xfrm rot="5400000">
              <a:off x="6518072" y="2385022"/>
              <a:ext cx="345821" cy="307733"/>
              <a:chOff x="5462588" y="2865438"/>
              <a:chExt cx="1268412" cy="1128712"/>
            </a:xfrm>
            <a:noFill/>
          </p:grpSpPr>
          <p:sp>
            <p:nvSpPr>
              <p:cNvPr id="56" name="Freeform 23">
                <a:extLst>
                  <a:ext uri="{FF2B5EF4-FFF2-40B4-BE49-F238E27FC236}">
                    <a16:creationId xmlns:a16="http://schemas.microsoft.com/office/drawing/2014/main" xmlns="" id="{1FA80ACB-065E-6E4E-AAB4-16B483CC5DD5}"/>
                  </a:ext>
                </a:extLst>
              </p:cNvPr>
              <p:cNvSpPr>
                <a:spLocks/>
              </p:cNvSpPr>
              <p:nvPr/>
            </p:nvSpPr>
            <p:spPr bwMode="auto">
              <a:xfrm>
                <a:off x="5861050" y="2865438"/>
                <a:ext cx="471487" cy="658813"/>
              </a:xfrm>
              <a:custGeom>
                <a:avLst/>
                <a:gdLst>
                  <a:gd name="T0" fmla="*/ 40 w 126"/>
                  <a:gd name="T1" fmla="*/ 176 h 176"/>
                  <a:gd name="T2" fmla="*/ 63 w 126"/>
                  <a:gd name="T3" fmla="*/ 172 h 176"/>
                  <a:gd name="T4" fmla="*/ 86 w 126"/>
                  <a:gd name="T5" fmla="*/ 176 h 176"/>
                  <a:gd name="T6" fmla="*/ 86 w 126"/>
                  <a:gd name="T7" fmla="*/ 66 h 176"/>
                  <a:gd name="T8" fmla="*/ 126 w 126"/>
                  <a:gd name="T9" fmla="*/ 66 h 176"/>
                  <a:gd name="T10" fmla="*/ 66 w 126"/>
                  <a:gd name="T11" fmla="*/ 0 h 176"/>
                  <a:gd name="T12" fmla="*/ 0 w 126"/>
                  <a:gd name="T13" fmla="*/ 66 h 176"/>
                  <a:gd name="T14" fmla="*/ 40 w 126"/>
                  <a:gd name="T15" fmla="*/ 66 h 176"/>
                  <a:gd name="T16" fmla="*/ 40 w 126"/>
                  <a:gd name="T17"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76">
                    <a:moveTo>
                      <a:pt x="40" y="176"/>
                    </a:moveTo>
                    <a:cubicBezTo>
                      <a:pt x="47" y="174"/>
                      <a:pt x="55" y="172"/>
                      <a:pt x="63" y="172"/>
                    </a:cubicBezTo>
                    <a:cubicBezTo>
                      <a:pt x="71" y="172"/>
                      <a:pt x="79" y="174"/>
                      <a:pt x="86" y="176"/>
                    </a:cubicBezTo>
                    <a:cubicBezTo>
                      <a:pt x="86" y="66"/>
                      <a:pt x="86" y="66"/>
                      <a:pt x="86" y="66"/>
                    </a:cubicBezTo>
                    <a:cubicBezTo>
                      <a:pt x="126" y="66"/>
                      <a:pt x="126" y="66"/>
                      <a:pt x="126" y="66"/>
                    </a:cubicBezTo>
                    <a:cubicBezTo>
                      <a:pt x="66" y="0"/>
                      <a:pt x="66" y="0"/>
                      <a:pt x="66" y="0"/>
                    </a:cubicBezTo>
                    <a:cubicBezTo>
                      <a:pt x="0" y="66"/>
                      <a:pt x="0" y="66"/>
                      <a:pt x="0" y="66"/>
                    </a:cubicBezTo>
                    <a:cubicBezTo>
                      <a:pt x="40" y="66"/>
                      <a:pt x="40" y="66"/>
                      <a:pt x="40" y="66"/>
                    </a:cubicBezTo>
                    <a:lnTo>
                      <a:pt x="40" y="176"/>
                    </a:ln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Freeform 24">
                <a:extLst>
                  <a:ext uri="{FF2B5EF4-FFF2-40B4-BE49-F238E27FC236}">
                    <a16:creationId xmlns:a16="http://schemas.microsoft.com/office/drawing/2014/main" xmlns="" id="{BC4A484E-CA7E-3941-9948-D33B586EA0C4}"/>
                  </a:ext>
                </a:extLst>
              </p:cNvPr>
              <p:cNvSpPr>
                <a:spLocks/>
              </p:cNvSpPr>
              <p:nvPr/>
            </p:nvSpPr>
            <p:spPr bwMode="auto">
              <a:xfrm>
                <a:off x="6202363" y="3138488"/>
                <a:ext cx="528637" cy="506413"/>
              </a:xfrm>
              <a:custGeom>
                <a:avLst/>
                <a:gdLst>
                  <a:gd name="T0" fmla="*/ 47 w 141"/>
                  <a:gd name="T1" fmla="*/ 0 h 135"/>
                  <a:gd name="T2" fmla="*/ 76 w 141"/>
                  <a:gd name="T3" fmla="*/ 28 h 135"/>
                  <a:gd name="T4" fmla="*/ 0 w 141"/>
                  <a:gd name="T5" fmla="*/ 105 h 135"/>
                  <a:gd name="T6" fmla="*/ 36 w 141"/>
                  <a:gd name="T7" fmla="*/ 135 h 135"/>
                  <a:gd name="T8" fmla="*/ 109 w 141"/>
                  <a:gd name="T9" fmla="*/ 60 h 135"/>
                  <a:gd name="T10" fmla="*/ 137 w 141"/>
                  <a:gd name="T11" fmla="*/ 88 h 135"/>
                  <a:gd name="T12" fmla="*/ 141 w 141"/>
                  <a:gd name="T13" fmla="*/ 0 h 135"/>
                  <a:gd name="T14" fmla="*/ 47 w 141"/>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35">
                    <a:moveTo>
                      <a:pt x="47" y="0"/>
                    </a:moveTo>
                    <a:cubicBezTo>
                      <a:pt x="76" y="28"/>
                      <a:pt x="76" y="28"/>
                      <a:pt x="76" y="28"/>
                    </a:cubicBezTo>
                    <a:cubicBezTo>
                      <a:pt x="0" y="105"/>
                      <a:pt x="0" y="105"/>
                      <a:pt x="0" y="105"/>
                    </a:cubicBezTo>
                    <a:cubicBezTo>
                      <a:pt x="15" y="111"/>
                      <a:pt x="28" y="122"/>
                      <a:pt x="36" y="135"/>
                    </a:cubicBezTo>
                    <a:cubicBezTo>
                      <a:pt x="109" y="60"/>
                      <a:pt x="109" y="60"/>
                      <a:pt x="109" y="60"/>
                    </a:cubicBezTo>
                    <a:cubicBezTo>
                      <a:pt x="137" y="88"/>
                      <a:pt x="137" y="88"/>
                      <a:pt x="137" y="88"/>
                    </a:cubicBezTo>
                    <a:cubicBezTo>
                      <a:pt x="141" y="0"/>
                      <a:pt x="141" y="0"/>
                      <a:pt x="141" y="0"/>
                    </a:cubicBezTo>
                    <a:lnTo>
                      <a:pt x="47" y="0"/>
                    </a:ln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Freeform 25">
                <a:extLst>
                  <a:ext uri="{FF2B5EF4-FFF2-40B4-BE49-F238E27FC236}">
                    <a16:creationId xmlns:a16="http://schemas.microsoft.com/office/drawing/2014/main" xmlns="" id="{F5C751E5-4C11-B249-BFB9-C8C8E4A1C4D5}"/>
                  </a:ext>
                </a:extLst>
              </p:cNvPr>
              <p:cNvSpPr>
                <a:spLocks/>
              </p:cNvSpPr>
              <p:nvPr/>
            </p:nvSpPr>
            <p:spPr bwMode="auto">
              <a:xfrm>
                <a:off x="5462588" y="3138488"/>
                <a:ext cx="525462" cy="506413"/>
              </a:xfrm>
              <a:custGeom>
                <a:avLst/>
                <a:gdLst>
                  <a:gd name="T0" fmla="*/ 140 w 140"/>
                  <a:gd name="T1" fmla="*/ 105 h 135"/>
                  <a:gd name="T2" fmla="*/ 65 w 140"/>
                  <a:gd name="T3" fmla="*/ 28 h 135"/>
                  <a:gd name="T4" fmla="*/ 93 w 140"/>
                  <a:gd name="T5" fmla="*/ 0 h 135"/>
                  <a:gd name="T6" fmla="*/ 0 w 140"/>
                  <a:gd name="T7" fmla="*/ 0 h 135"/>
                  <a:gd name="T8" fmla="*/ 3 w 140"/>
                  <a:gd name="T9" fmla="*/ 88 h 135"/>
                  <a:gd name="T10" fmla="*/ 32 w 140"/>
                  <a:gd name="T11" fmla="*/ 60 h 135"/>
                  <a:gd name="T12" fmla="*/ 104 w 140"/>
                  <a:gd name="T13" fmla="*/ 135 h 135"/>
                  <a:gd name="T14" fmla="*/ 140 w 140"/>
                  <a:gd name="T15" fmla="*/ 10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35">
                    <a:moveTo>
                      <a:pt x="140" y="105"/>
                    </a:moveTo>
                    <a:cubicBezTo>
                      <a:pt x="65" y="28"/>
                      <a:pt x="65" y="28"/>
                      <a:pt x="65" y="28"/>
                    </a:cubicBezTo>
                    <a:cubicBezTo>
                      <a:pt x="93" y="0"/>
                      <a:pt x="93" y="0"/>
                      <a:pt x="93" y="0"/>
                    </a:cubicBezTo>
                    <a:cubicBezTo>
                      <a:pt x="0" y="0"/>
                      <a:pt x="0" y="0"/>
                      <a:pt x="0" y="0"/>
                    </a:cubicBezTo>
                    <a:cubicBezTo>
                      <a:pt x="3" y="88"/>
                      <a:pt x="3" y="88"/>
                      <a:pt x="3" y="88"/>
                    </a:cubicBezTo>
                    <a:cubicBezTo>
                      <a:pt x="32" y="60"/>
                      <a:pt x="32" y="60"/>
                      <a:pt x="32" y="60"/>
                    </a:cubicBezTo>
                    <a:cubicBezTo>
                      <a:pt x="104" y="135"/>
                      <a:pt x="104" y="135"/>
                      <a:pt x="104" y="135"/>
                    </a:cubicBezTo>
                    <a:cubicBezTo>
                      <a:pt x="113" y="122"/>
                      <a:pt x="125" y="111"/>
                      <a:pt x="140" y="105"/>
                    </a:cubicBezTo>
                    <a:close/>
                  </a:path>
                </a:pathLst>
              </a:cu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Oval 26">
                <a:extLst>
                  <a:ext uri="{FF2B5EF4-FFF2-40B4-BE49-F238E27FC236}">
                    <a16:creationId xmlns:a16="http://schemas.microsoft.com/office/drawing/2014/main" xmlns="" id="{A16080B1-C6D4-F840-A707-A99F0FDEC7A0}"/>
                  </a:ext>
                </a:extLst>
              </p:cNvPr>
              <p:cNvSpPr>
                <a:spLocks noChangeArrowheads="1"/>
              </p:cNvSpPr>
              <p:nvPr/>
            </p:nvSpPr>
            <p:spPr bwMode="auto">
              <a:xfrm>
                <a:off x="5897563" y="3600450"/>
                <a:ext cx="398462" cy="393700"/>
              </a:xfrm>
              <a:prstGeom prst="ellipse">
                <a:avLst/>
              </a:prstGeom>
              <a:grpFill/>
              <a:ln w="19050">
                <a:solidFill>
                  <a:schemeClr val="tx1"/>
                </a:solidFill>
              </a:ln>
            </p:spPr>
            <p:txBody>
              <a:bodyPr vert="horz" wrap="square" lIns="68580" tIns="34290" rIns="68580" bIns="34290" numCol="1" anchor="t" anchorCtr="0" compatLnSpc="1">
                <a:prstTxWarp prst="textNoShape">
                  <a:avLst/>
                </a:prstTxWarp>
              </a:bodyPr>
              <a:lstStyle/>
              <a:p>
                <a:endParaRPr lang="en-US" sz="13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60" name="Oval 59">
              <a:extLst>
                <a:ext uri="{FF2B5EF4-FFF2-40B4-BE49-F238E27FC236}">
                  <a16:creationId xmlns:a16="http://schemas.microsoft.com/office/drawing/2014/main" xmlns="" id="{63614F74-B730-994C-99EE-952A160C5531}"/>
                </a:ext>
              </a:extLst>
            </p:cNvPr>
            <p:cNvSpPr/>
            <p:nvPr/>
          </p:nvSpPr>
          <p:spPr>
            <a:xfrm>
              <a:off x="6409257" y="2253159"/>
              <a:ext cx="552835" cy="552835"/>
            </a:xfrm>
            <a:prstGeom prst="ellipse">
              <a:avLst/>
            </a:prstGeom>
            <a:no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35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1" name="Oval 60">
              <a:extLst>
                <a:ext uri="{FF2B5EF4-FFF2-40B4-BE49-F238E27FC236}">
                  <a16:creationId xmlns:a16="http://schemas.microsoft.com/office/drawing/2014/main" xmlns="" id="{E14DDC10-E1F8-BF40-BADB-FDE8A30EE33C}"/>
                </a:ext>
              </a:extLst>
            </p:cNvPr>
            <p:cNvSpPr/>
            <p:nvPr/>
          </p:nvSpPr>
          <p:spPr bwMode="auto">
            <a:xfrm>
              <a:off x="7887269" y="2269528"/>
              <a:ext cx="553124" cy="553123"/>
            </a:xfrm>
            <a:prstGeom prst="ellipse">
              <a:avLst/>
            </a:prstGeom>
            <a:noFill/>
            <a:ln>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74" fontAlgn="base">
                <a:spcBef>
                  <a:spcPct val="0"/>
                </a:spcBef>
                <a:spcAft>
                  <a:spcPct val="0"/>
                </a:spcAft>
              </a:pPr>
              <a:endParaRPr lang="en-US" sz="15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 name="TextBox 1"/>
          <p:cNvSpPr txBox="1"/>
          <p:nvPr/>
        </p:nvSpPr>
        <p:spPr>
          <a:xfrm>
            <a:off x="1752538" y="5805263"/>
            <a:ext cx="5861605" cy="369332"/>
          </a:xfrm>
          <a:prstGeom prst="rect">
            <a:avLst/>
          </a:prstGeom>
          <a:noFill/>
        </p:spPr>
        <p:txBody>
          <a:bodyPr wrap="none" rtlCol="0">
            <a:spAutoFit/>
          </a:bodyPr>
          <a:lstStyle/>
          <a:p>
            <a:r>
              <a:rPr lang="en-US" sz="1800" dirty="0" smtClean="0">
                <a:solidFill>
                  <a:srgbClr val="00B050"/>
                </a:solidFill>
              </a:rPr>
              <a:t>Voice Usage in TV program selection (e.g. </a:t>
            </a:r>
            <a:r>
              <a:rPr lang="en-US" sz="1800" dirty="0" err="1" smtClean="0">
                <a:solidFill>
                  <a:srgbClr val="00B050"/>
                </a:solidFill>
              </a:rPr>
              <a:t>myTVSuper</a:t>
            </a:r>
            <a:r>
              <a:rPr lang="en-US" sz="1800" dirty="0" smtClean="0">
                <a:solidFill>
                  <a:srgbClr val="00B050"/>
                </a:solidFill>
              </a:rPr>
              <a:t>)</a:t>
            </a:r>
            <a:endParaRPr lang="en-US" sz="1800" dirty="0">
              <a:solidFill>
                <a:srgbClr val="00B050"/>
              </a:solidFill>
            </a:endParaRPr>
          </a:p>
        </p:txBody>
      </p:sp>
      <p:sp>
        <p:nvSpPr>
          <p:cNvPr id="62" name="Right Arrow 61"/>
          <p:cNvSpPr/>
          <p:nvPr/>
        </p:nvSpPr>
        <p:spPr bwMode="auto">
          <a:xfrm>
            <a:off x="926413" y="5670538"/>
            <a:ext cx="648072" cy="50405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0942930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Insurance Apps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dirty="0" smtClean="0"/>
              <a:t>Manulife Move</a:t>
            </a:r>
          </a:p>
          <a:p>
            <a:pPr marL="457200" indent="-457200">
              <a:buFont typeface="Arial" panose="020B0604020202020204" pitchFamily="34" charset="0"/>
              <a:buChar char="•"/>
            </a:pPr>
            <a:r>
              <a:rPr lang="en-US" sz="2000" dirty="0" smtClean="0"/>
              <a:t>AXA </a:t>
            </a:r>
            <a:r>
              <a:rPr lang="en-US" sz="2000" dirty="0" err="1" smtClean="0"/>
              <a:t>Xtra</a:t>
            </a:r>
            <a:endParaRPr lang="en-US" sz="2000" dirty="0" smtClean="0"/>
          </a:p>
          <a:p>
            <a:pPr marL="457200" indent="-457200">
              <a:buFont typeface="Arial" panose="020B0604020202020204" pitchFamily="34" charset="0"/>
              <a:buChar char="•"/>
            </a:pPr>
            <a:r>
              <a:rPr lang="en-US" sz="2000" dirty="0"/>
              <a:t>FWD </a:t>
            </a:r>
            <a:r>
              <a:rPr lang="en-US" sz="2000" dirty="0" err="1" smtClean="0"/>
              <a:t>Drivamatics</a:t>
            </a:r>
            <a:endParaRPr lang="en-US" sz="20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pic>
        <p:nvPicPr>
          <p:cNvPr id="2050" name="Picture 2" descr="manulifemov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986074"/>
            <a:ext cx="5976664" cy="33525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xa xtra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1700808"/>
            <a:ext cx="4514392" cy="20126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wd drivamatics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7258" y="2876278"/>
            <a:ext cx="2627784" cy="3462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4319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Personal Health</a:t>
            </a:r>
            <a:endParaRPr lang="en-US" dirty="0"/>
          </a:p>
        </p:txBody>
      </p:sp>
      <p:sp>
        <p:nvSpPr>
          <p:cNvPr id="7" name="Content Placeholder 1"/>
          <p:cNvSpPr txBox="1">
            <a:spLocks/>
          </p:cNvSpPr>
          <p:nvPr/>
        </p:nvSpPr>
        <p:spPr>
          <a:xfrm>
            <a:off x="395536" y="1700808"/>
            <a:ext cx="518457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Iridology: </a:t>
            </a:r>
            <a:r>
              <a:rPr lang="en-US" sz="1800" dirty="0" err="1" smtClean="0"/>
              <a:t>BiliScreen</a:t>
            </a:r>
            <a:r>
              <a:rPr lang="en-US" sz="1800" dirty="0" smtClean="0"/>
              <a:t> </a:t>
            </a:r>
            <a:r>
              <a:rPr lang="en-US" sz="1800" dirty="0"/>
              <a:t>uses a </a:t>
            </a:r>
            <a:r>
              <a:rPr lang="en-US" sz="1800" b="1" dirty="0">
                <a:solidFill>
                  <a:srgbClr val="0070C0"/>
                </a:solidFill>
              </a:rPr>
              <a:t>smartphone camera</a:t>
            </a:r>
            <a:r>
              <a:rPr lang="en-US" sz="1800" dirty="0"/>
              <a:t>, </a:t>
            </a:r>
            <a:r>
              <a:rPr lang="en-US" sz="1800" b="1" dirty="0">
                <a:solidFill>
                  <a:srgbClr val="0070C0"/>
                </a:solidFill>
              </a:rPr>
              <a:t>computer vision algorithms </a:t>
            </a:r>
            <a:r>
              <a:rPr lang="en-US" sz="1800" dirty="0"/>
              <a:t>and </a:t>
            </a:r>
            <a:r>
              <a:rPr lang="en-US" sz="1800" b="1" dirty="0">
                <a:solidFill>
                  <a:srgbClr val="0070C0"/>
                </a:solidFill>
              </a:rPr>
              <a:t>machine learning tools </a:t>
            </a:r>
            <a:r>
              <a:rPr lang="en-US" sz="1800" dirty="0"/>
              <a:t>to detect increased bilirubin levels in a person’s sclera, or the white part of the </a:t>
            </a:r>
            <a:r>
              <a:rPr lang="en-US" sz="1800" dirty="0" smtClean="0"/>
              <a:t>eye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600" dirty="0" smtClean="0">
                <a:hlinkClick r:id="rId2"/>
              </a:rPr>
              <a:t>https</a:t>
            </a:r>
            <a:r>
              <a:rPr lang="en-US" sz="1600" dirty="0">
                <a:hlinkClick r:id="rId2"/>
              </a:rPr>
              <a:t>://</a:t>
            </a:r>
            <a:r>
              <a:rPr lang="en-US" sz="1600" dirty="0" smtClean="0">
                <a:hlinkClick r:id="rId2"/>
              </a:rPr>
              <a:t>www.alliancehealth.org.nz/tech-talks/data-digital-ai-app/app-uses-smartphone-selfies-to-screen-for-pancreatic-cancer</a:t>
            </a:r>
            <a:endParaRPr lang="en-US" sz="1600" dirty="0" smtClean="0"/>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600" dirty="0">
                <a:hlinkClick r:id="rId3"/>
              </a:rPr>
              <a:t>https://</a:t>
            </a:r>
            <a:r>
              <a:rPr lang="en-US" sz="1600" dirty="0" smtClean="0">
                <a:hlinkClick r:id="rId3"/>
              </a:rPr>
              <a:t>www.researchgate.net/publication/262876553_The_Smart_Device_for_Healthcare_Service_Iris_diagnosis_application</a:t>
            </a:r>
            <a:endParaRPr lang="en-US" sz="1600" dirty="0" smtClean="0"/>
          </a:p>
          <a:p>
            <a:pPr marL="457200" indent="-457200">
              <a:buFont typeface="Arial" panose="020B0604020202020204" pitchFamily="34" charset="0"/>
              <a:buChar char="•"/>
            </a:pPr>
            <a:endParaRPr lang="en-US" sz="1800" dirty="0" smtClean="0"/>
          </a:p>
          <a:p>
            <a:pPr marL="0" indent="0"/>
            <a:r>
              <a:rPr lang="en-US" sz="1800" dirty="0" smtClean="0"/>
              <a:t>	</a:t>
            </a:r>
            <a:r>
              <a:rPr lang="en-US" sz="1800" dirty="0" smtClean="0">
                <a:solidFill>
                  <a:srgbClr val="00B050"/>
                </a:solidFill>
              </a:rPr>
              <a:t>Idea: Food for Diet Analysis</a:t>
            </a:r>
          </a:p>
          <a:p>
            <a:pPr marL="457200" indent="-457200">
              <a:buFont typeface="Arial" panose="020B0604020202020204" pitchFamily="34" charset="0"/>
              <a:buChar char="•"/>
            </a:pPr>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pic>
        <p:nvPicPr>
          <p:cNvPr id="1028" name="Picture 4" descr="iridology smartphone app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1268760"/>
            <a:ext cx="2486025" cy="4876801"/>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52922" y="5589240"/>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2977417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P2P Insurance</a:t>
            </a:r>
            <a:endParaRPr lang="en-US" dirty="0"/>
          </a:p>
        </p:txBody>
      </p:sp>
      <p:sp>
        <p:nvSpPr>
          <p:cNvPr id="7" name="Content Placeholder 1"/>
          <p:cNvSpPr txBox="1">
            <a:spLocks/>
          </p:cNvSpPr>
          <p:nvPr/>
        </p:nvSpPr>
        <p:spPr>
          <a:xfrm>
            <a:off x="395536" y="1700808"/>
            <a:ext cx="7848872"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 </a:t>
            </a:r>
            <a:r>
              <a:rPr lang="en-US" sz="1600" b="1" dirty="0" err="1" smtClean="0"/>
              <a:t>Friendsurance</a:t>
            </a:r>
            <a:r>
              <a:rPr lang="en-US" sz="1600" dirty="0" smtClean="0"/>
              <a:t>: </a:t>
            </a:r>
            <a:r>
              <a:rPr lang="en-US" sz="1600" b="1" dirty="0"/>
              <a:t>P2P </a:t>
            </a:r>
            <a:r>
              <a:rPr lang="en-US" sz="1600" b="1" dirty="0" smtClean="0"/>
              <a:t>Insurance</a:t>
            </a:r>
            <a:r>
              <a:rPr lang="en-US" sz="1600" dirty="0" smtClean="0"/>
              <a:t>. </a:t>
            </a:r>
            <a:r>
              <a:rPr lang="en-US" sz="1600" dirty="0"/>
              <a:t>“If there are zero or just a few claims, the members of the group receive a share return from the cashback </a:t>
            </a:r>
            <a:r>
              <a:rPr lang="en-US" sz="1600" dirty="0" smtClean="0"/>
              <a:t>pool. Insurance </a:t>
            </a:r>
            <a:r>
              <a:rPr lang="en-US" sz="1600" dirty="0"/>
              <a:t>customers </a:t>
            </a:r>
            <a:r>
              <a:rPr lang="en-US" sz="1600" dirty="0" smtClean="0"/>
              <a:t>enjoy </a:t>
            </a:r>
            <a:r>
              <a:rPr lang="en-US" sz="1600" dirty="0"/>
              <a:t>full coverage and never pay more than they </a:t>
            </a:r>
            <a:r>
              <a:rPr lang="en-US" sz="1600" dirty="0" smtClean="0"/>
              <a:t>would.</a:t>
            </a:r>
            <a:endParaRPr lang="en-US" sz="1600" b="1"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pic>
        <p:nvPicPr>
          <p:cNvPr id="15362" name="Picture 2" descr="Friendsurance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14737" t="3685" r="14601" b="8454"/>
          <a:stretch/>
        </p:blipFill>
        <p:spPr bwMode="auto">
          <a:xfrm>
            <a:off x="3635896" y="2636912"/>
            <a:ext cx="5044704" cy="352839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Friendsurance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2" y="2924944"/>
            <a:ext cx="3857625" cy="271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1995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a:t>
            </a:r>
            <a:r>
              <a:rPr lang="en-US" dirty="0"/>
              <a:t>Machine Readable News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109728" indent="0">
              <a:buNone/>
            </a:pPr>
            <a:r>
              <a:rPr lang="en-US" sz="2400" b="1" u="sng" dirty="0" smtClean="0"/>
              <a:t>Thomson Reuters</a:t>
            </a:r>
            <a:endParaRPr lang="en-US" sz="2400" b="1" u="sng" dirty="0"/>
          </a:p>
          <a:p>
            <a:pPr>
              <a:buFont typeface="Arial" panose="020B0604020202020204" pitchFamily="34" charset="0"/>
              <a:buChar char="•"/>
            </a:pPr>
            <a:r>
              <a:rPr lang="en-US" sz="1800" dirty="0"/>
              <a:t>As markets become ever more automated, the window to profit from market events is small and shrinking. And with </a:t>
            </a:r>
            <a:r>
              <a:rPr lang="en-US" sz="1800" b="1" dirty="0">
                <a:solidFill>
                  <a:srgbClr val="0070C0"/>
                </a:solidFill>
              </a:rPr>
              <a:t>news driving market volatility</a:t>
            </a:r>
            <a:r>
              <a:rPr lang="en-US" sz="1800" dirty="0"/>
              <a:t>, getting news quickly to avoid losses is critical. </a:t>
            </a: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r>
              <a:rPr lang="en-US" sz="1800" dirty="0"/>
              <a:t>However news and events aren’t easy for machines to consume. The content is unstructured making it difficult to take action before the market moves and virtually impossible to extract a key number such as EPS at machine speed. For strategy research or regulatory analysis looking for correlations between news and market moves, finding historical structured news and linking it to price histories is burdensome.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Tree>
    <p:extLst>
      <p:ext uri="{BB962C8B-B14F-4D97-AF65-F5344CB8AC3E}">
        <p14:creationId xmlns:p14="http://schemas.microsoft.com/office/powerpoint/2010/main" val="22568899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Background</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dirty="0" smtClean="0"/>
              <a:t>Study Computer Science</a:t>
            </a:r>
          </a:p>
          <a:p>
            <a:pPr lvl="1"/>
            <a:r>
              <a:rPr lang="en-US" sz="2000" dirty="0" err="1" smtClean="0"/>
              <a:t>iBanks</a:t>
            </a:r>
            <a:r>
              <a:rPr lang="en-US" sz="2000" dirty="0" smtClean="0"/>
              <a:t> </a:t>
            </a:r>
            <a:r>
              <a:rPr lang="en-US" sz="2000" dirty="0"/>
              <a:t>Algo trade </a:t>
            </a:r>
            <a:r>
              <a:rPr lang="en-US" sz="2000" dirty="0" smtClean="0"/>
              <a:t>technologist</a:t>
            </a:r>
            <a:endParaRPr lang="en-US" sz="2000" dirty="0"/>
          </a:p>
          <a:p>
            <a:pPr lvl="1"/>
            <a:r>
              <a:rPr lang="en-US" sz="2000" dirty="0"/>
              <a:t>Startup on Quant Trading, Big Data and AI</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4" name="AutoShape 2" descr="http://app.datatact.com/images/logo.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4804546"/>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goldman sachs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4649231"/>
            <a:ext cx="1263130" cy="126313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redit suisse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1726" y="4808438"/>
            <a:ext cx="2813995" cy="83492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iti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493" y="4808438"/>
            <a:ext cx="1278508" cy="83103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university of southern california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2647" y="3120176"/>
            <a:ext cx="1068710" cy="106871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university of warwick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016" y="3016404"/>
            <a:ext cx="1546503" cy="1139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1759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AI Investment</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400" dirty="0"/>
              <a:t>Sentiment Analysis</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pic>
        <p:nvPicPr>
          <p:cNvPr id="8" name="Picture 7" descr="News Analytics | Amareos - Google Chrome"/>
          <p:cNvPicPr>
            <a:picLocks noChangeAspect="1"/>
          </p:cNvPicPr>
          <p:nvPr/>
        </p:nvPicPr>
        <p:blipFill rotWithShape="1">
          <a:blip r:embed="rId2">
            <a:extLst>
              <a:ext uri="{28A0092B-C50C-407E-A947-70E740481C1C}">
                <a14:useLocalDpi xmlns:a14="http://schemas.microsoft.com/office/drawing/2010/main" val="0"/>
              </a:ext>
            </a:extLst>
          </a:blip>
          <a:srcRect l="20209" t="20743" r="23958" b="22584"/>
          <a:stretch/>
        </p:blipFill>
        <p:spPr>
          <a:xfrm>
            <a:off x="999401" y="2147994"/>
            <a:ext cx="7056784" cy="4055018"/>
          </a:xfrm>
          <a:prstGeom prst="rect">
            <a:avLst/>
          </a:prstGeom>
        </p:spPr>
      </p:pic>
    </p:spTree>
    <p:extLst>
      <p:ext uri="{BB962C8B-B14F-4D97-AF65-F5344CB8AC3E}">
        <p14:creationId xmlns:p14="http://schemas.microsoft.com/office/powerpoint/2010/main" val="14722461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AI ETF</a:t>
            </a:r>
            <a:endParaRPr lang="en-US" dirty="0"/>
          </a:p>
        </p:txBody>
      </p:sp>
      <p:sp>
        <p:nvSpPr>
          <p:cNvPr id="7" name="Content Placeholder 1"/>
          <p:cNvSpPr txBox="1">
            <a:spLocks/>
          </p:cNvSpPr>
          <p:nvPr/>
        </p:nvSpPr>
        <p:spPr>
          <a:xfrm>
            <a:off x="395536" y="1700808"/>
            <a:ext cx="33123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err="1" smtClean="0"/>
              <a:t>Robo</a:t>
            </a:r>
            <a:r>
              <a:rPr lang="en-US" sz="2000" b="1" dirty="0" smtClean="0"/>
              <a:t>-Advisor (AI ETF</a:t>
            </a:r>
            <a:r>
              <a:rPr lang="en-US" sz="2000" dirty="0" smtClean="0"/>
              <a:t>) and leverage </a:t>
            </a:r>
            <a:r>
              <a:rPr lang="en-US" sz="2000" b="1" dirty="0" smtClean="0">
                <a:solidFill>
                  <a:srgbClr val="00B0F0"/>
                </a:solidFill>
              </a:rPr>
              <a:t>big &amp; alternative</a:t>
            </a:r>
            <a:r>
              <a:rPr lang="en-US" sz="2000" dirty="0" smtClean="0"/>
              <a:t> data source</a:t>
            </a:r>
          </a:p>
          <a:p>
            <a:pPr>
              <a:buFont typeface="Arial" panose="020B0604020202020204" pitchFamily="34" charset="0"/>
              <a:buChar char="•"/>
            </a:pPr>
            <a:endParaRPr lang="en-US" sz="2000" dirty="0" smtClean="0"/>
          </a:p>
          <a:p>
            <a:pPr lvl="1">
              <a:buFont typeface="Arial" panose="020B0604020202020204" pitchFamily="34" charset="0"/>
              <a:buChar char="•"/>
            </a:pPr>
            <a:r>
              <a:rPr lang="en-US" sz="1800" b="1" dirty="0" smtClean="0"/>
              <a:t>Text: </a:t>
            </a:r>
            <a:r>
              <a:rPr lang="en-US" sz="1800" dirty="0" smtClean="0"/>
              <a:t>Social Media, News </a:t>
            </a:r>
          </a:p>
          <a:p>
            <a:pPr lvl="1">
              <a:buFont typeface="Arial" panose="020B0604020202020204" pitchFamily="34" charset="0"/>
              <a:buChar char="•"/>
            </a:pPr>
            <a:endParaRPr lang="en-US" sz="1800" b="1" dirty="0" smtClean="0"/>
          </a:p>
          <a:p>
            <a:pPr lvl="1">
              <a:buFont typeface="Arial" panose="020B0604020202020204" pitchFamily="34" charset="0"/>
              <a:buChar char="•"/>
            </a:pPr>
            <a:r>
              <a:rPr lang="en-US" sz="1800" b="1" dirty="0" smtClean="0"/>
              <a:t>Images</a:t>
            </a:r>
            <a:r>
              <a:rPr lang="en-US" sz="1800" dirty="0"/>
              <a:t>: satellite image on oil </a:t>
            </a:r>
            <a:r>
              <a:rPr lang="en-US" sz="1800" dirty="0" smtClean="0"/>
              <a:t>fields</a:t>
            </a:r>
          </a:p>
          <a:p>
            <a:pPr>
              <a:buFont typeface="Arial" panose="020B0604020202020204" pitchFamily="34" charset="0"/>
              <a:buChar char="•"/>
            </a:pPr>
            <a:endParaRPr lang="en-US" sz="2000" dirty="0"/>
          </a:p>
          <a:p>
            <a:pPr lvl="1">
              <a:buFont typeface="Arial" panose="020B0604020202020204" pitchFamily="34" charset="0"/>
              <a:buChar char="•"/>
            </a:pPr>
            <a:r>
              <a:rPr lang="en-US" sz="1800" b="1" dirty="0" smtClean="0"/>
              <a:t>Videos</a:t>
            </a:r>
            <a:r>
              <a:rPr lang="en-US" sz="1800" dirty="0" smtClean="0"/>
              <a:t>: </a:t>
            </a:r>
            <a:r>
              <a:rPr lang="en-US" sz="1800" dirty="0"/>
              <a:t>road cameras of cars</a:t>
            </a:r>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pic>
        <p:nvPicPr>
          <p:cNvPr id="2" name="Picture 1" descr="Top 15 Artificial Intelligence ETFs - Google Chrome"/>
          <p:cNvPicPr>
            <a:picLocks noChangeAspect="1"/>
          </p:cNvPicPr>
          <p:nvPr/>
        </p:nvPicPr>
        <p:blipFill rotWithShape="1">
          <a:blip r:embed="rId2">
            <a:extLst>
              <a:ext uri="{28A0092B-C50C-407E-A947-70E740481C1C}">
                <a14:useLocalDpi xmlns:a14="http://schemas.microsoft.com/office/drawing/2010/main" val="0"/>
              </a:ext>
            </a:extLst>
          </a:blip>
          <a:srcRect l="12059" t="21685" r="38334"/>
          <a:stretch/>
        </p:blipFill>
        <p:spPr>
          <a:xfrm>
            <a:off x="3707904" y="1559735"/>
            <a:ext cx="5112568" cy="4569171"/>
          </a:xfrm>
          <a:prstGeom prst="rect">
            <a:avLst/>
          </a:prstGeom>
        </p:spPr>
      </p:pic>
    </p:spTree>
    <p:extLst>
      <p:ext uri="{BB962C8B-B14F-4D97-AF65-F5344CB8AC3E}">
        <p14:creationId xmlns:p14="http://schemas.microsoft.com/office/powerpoint/2010/main" val="39040259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Example: Social Trading</a:t>
            </a:r>
            <a:endParaRPr lang="en-US" dirty="0"/>
          </a:p>
        </p:txBody>
      </p:sp>
      <p:sp>
        <p:nvSpPr>
          <p:cNvPr id="7" name="Content Placeholder 1"/>
          <p:cNvSpPr txBox="1">
            <a:spLocks/>
          </p:cNvSpPr>
          <p:nvPr/>
        </p:nvSpPr>
        <p:spPr>
          <a:xfrm>
            <a:off x="395536" y="1700808"/>
            <a:ext cx="47525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b="1" u="sng" dirty="0" err="1" smtClean="0"/>
              <a:t>WinVestor</a:t>
            </a:r>
            <a:endParaRPr lang="en-US" sz="2000" b="1" u="sng" dirty="0" smtClean="0"/>
          </a:p>
          <a:p>
            <a:pPr>
              <a:buFont typeface="Arial" panose="020B0604020202020204" pitchFamily="34" charset="0"/>
              <a:buChar char="•"/>
            </a:pPr>
            <a:r>
              <a:rPr lang="en-US" sz="2000" dirty="0" smtClean="0"/>
              <a:t>Download from App or Play </a:t>
            </a:r>
            <a:r>
              <a:rPr lang="en-US" sz="2000" dirty="0"/>
              <a:t>Store</a:t>
            </a:r>
          </a:p>
          <a:p>
            <a:pPr>
              <a:buFont typeface="Arial" panose="020B0604020202020204" pitchFamily="34" charset="0"/>
              <a:buChar char="•"/>
            </a:pPr>
            <a:r>
              <a:rPr lang="en-US" sz="2000" dirty="0"/>
              <a:t>News Analytics</a:t>
            </a:r>
          </a:p>
          <a:p>
            <a:pPr>
              <a:buFont typeface="Arial" panose="020B0604020202020204" pitchFamily="34" charset="0"/>
              <a:buChar char="•"/>
            </a:pPr>
            <a:r>
              <a:rPr lang="en-US" sz="2000" dirty="0"/>
              <a:t>Market Data</a:t>
            </a:r>
          </a:p>
          <a:p>
            <a:pPr>
              <a:buFont typeface="Arial" panose="020B0604020202020204" pitchFamily="34" charset="0"/>
              <a:buChar char="•"/>
            </a:pPr>
            <a:r>
              <a:rPr lang="en-US" sz="2000" dirty="0"/>
              <a:t>Trading Games</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pic>
        <p:nvPicPr>
          <p:cNvPr id="6" name="ymail_attachmentId8873" descr="eabee25f-de63-4422-a373-e3d4759abd3b"/>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9075"/>
          <a:stretch/>
        </p:blipFill>
        <p:spPr bwMode="auto">
          <a:xfrm>
            <a:off x="1763688" y="3750543"/>
            <a:ext cx="2741576" cy="248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ymail_attachmentId8881" descr="7340962f-46bb-4f76-9d25-fbd9d0601a6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9477"/>
          <a:stretch/>
        </p:blipFill>
        <p:spPr bwMode="auto">
          <a:xfrm>
            <a:off x="5292080" y="1604015"/>
            <a:ext cx="3240360" cy="462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93996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Example: Social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dirty="0" smtClean="0"/>
              <a:t>Learn </a:t>
            </a:r>
            <a:r>
              <a:rPr lang="en-US" sz="2000" dirty="0"/>
              <a:t>user trading patterns </a:t>
            </a:r>
            <a:br>
              <a:rPr lang="en-US" sz="2000" dirty="0"/>
            </a:br>
            <a:r>
              <a:rPr lang="en-US" sz="2000" dirty="0"/>
              <a:t>and </a:t>
            </a:r>
            <a:r>
              <a:rPr lang="en-US" sz="2000" dirty="0" smtClean="0"/>
              <a:t>behaviors</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Money-making users can get </a:t>
            </a:r>
            <a:br>
              <a:rPr lang="en-US" sz="2000" dirty="0"/>
            </a:br>
            <a:r>
              <a:rPr lang="en-US" sz="2000" dirty="0"/>
              <a:t>paid for </a:t>
            </a:r>
            <a:r>
              <a:rPr lang="en-US" sz="2000" b="1" dirty="0">
                <a:solidFill>
                  <a:srgbClr val="0070C0"/>
                </a:solidFill>
              </a:rPr>
              <a:t>viewing their profitable</a:t>
            </a:r>
            <a:br>
              <a:rPr lang="en-US" sz="2000" b="1" dirty="0">
                <a:solidFill>
                  <a:srgbClr val="0070C0"/>
                </a:solidFill>
              </a:rPr>
            </a:br>
            <a:r>
              <a:rPr lang="en-US" sz="2000" b="1" dirty="0">
                <a:solidFill>
                  <a:srgbClr val="0070C0"/>
                </a:solidFill>
              </a:rPr>
              <a:t>portfolios</a:t>
            </a:r>
            <a:r>
              <a:rPr lang="en-US" sz="2000" dirty="0"/>
              <a:t> and </a:t>
            </a:r>
            <a:r>
              <a:rPr lang="en-US" sz="2000" b="1" dirty="0">
                <a:solidFill>
                  <a:srgbClr val="0070C0"/>
                </a:solidFill>
              </a:rPr>
              <a:t>transaction </a:t>
            </a:r>
            <a:br>
              <a:rPr lang="en-US" sz="2000" b="1" dirty="0">
                <a:solidFill>
                  <a:srgbClr val="0070C0"/>
                </a:solidFill>
              </a:rPr>
            </a:br>
            <a:r>
              <a:rPr lang="en-US" sz="2000" b="1" dirty="0">
                <a:solidFill>
                  <a:srgbClr val="0070C0"/>
                </a:solidFill>
              </a:rPr>
              <a:t>notifications</a:t>
            </a:r>
          </a:p>
          <a:p>
            <a:pPr lvl="1"/>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pic>
        <p:nvPicPr>
          <p:cNvPr id="9" name="ymail_attachmentId8874" descr="17dee961-e104-4b2a-a7cb-36bd715f8f8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4128" y="1268760"/>
            <a:ext cx="2792342" cy="49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485" y="4365104"/>
            <a:ext cx="2962275"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Multiply 1"/>
          <p:cNvSpPr/>
          <p:nvPr/>
        </p:nvSpPr>
        <p:spPr bwMode="auto">
          <a:xfrm>
            <a:off x="1619671" y="3336429"/>
            <a:ext cx="1584175" cy="3600400"/>
          </a:xfrm>
          <a:prstGeom prst="mathMultiply">
            <a:avLst/>
          </a:prstGeom>
          <a:solidFill>
            <a:schemeClr val="accent1">
              <a:alpha val="79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8510338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Demo: Google AI Cloud</a:t>
            </a:r>
            <a:endParaRPr lang="en-US" dirty="0"/>
          </a:p>
        </p:txBody>
      </p:sp>
      <p:sp>
        <p:nvSpPr>
          <p:cNvPr id="7" name="Content Placeholder 1"/>
          <p:cNvSpPr txBox="1">
            <a:spLocks/>
          </p:cNvSpPr>
          <p:nvPr/>
        </p:nvSpPr>
        <p:spPr>
          <a:xfrm>
            <a:off x="2346226" y="5469210"/>
            <a:ext cx="3888432"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hlinkClick r:id="rId2"/>
              </a:rPr>
              <a:t>Natural Language Processing</a:t>
            </a:r>
            <a:endParaRPr lang="en-US" sz="1800" dirty="0" smtClean="0"/>
          </a:p>
          <a:p>
            <a:pPr marL="285750" indent="-285750">
              <a:buFont typeface="Arial" panose="020B0604020202020204" pitchFamily="34" charset="0"/>
              <a:buChar char="•"/>
            </a:pPr>
            <a:r>
              <a:rPr lang="en-US" sz="1800" dirty="0" smtClean="0">
                <a:hlinkClick r:id="rId3"/>
              </a:rPr>
              <a:t>Image Analysis</a:t>
            </a:r>
            <a:endParaRPr lang="en-US" sz="1800" dirty="0"/>
          </a:p>
          <a:p>
            <a:pPr marL="0" indent="0"/>
            <a:endParaRPr lang="en-US" sz="1800" dirty="0" smtClean="0"/>
          </a:p>
          <a:p>
            <a:pPr marL="0" indent="0"/>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pic>
        <p:nvPicPr>
          <p:cNvPr id="4" name="Picture 2" descr="google CLOUD NATURAL LANGUAGE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189" y="1700808"/>
            <a:ext cx="5479082" cy="3588799"/>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bwMode="auto">
          <a:xfrm>
            <a:off x="1698154" y="5601233"/>
            <a:ext cx="648072" cy="52804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3096636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Datatact Web</a:t>
            </a:r>
          </a:p>
        </p:txBody>
      </p:sp>
      <p:sp>
        <p:nvSpPr>
          <p:cNvPr id="7" name="Content Placeholder 1"/>
          <p:cNvSpPr txBox="1">
            <a:spLocks/>
          </p:cNvSpPr>
          <p:nvPr/>
        </p:nvSpPr>
        <p:spPr>
          <a:xfrm>
            <a:off x="395536" y="1700808"/>
            <a:ext cx="45365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a:t>Social Media Big Data Analytics </a:t>
            </a:r>
            <a:endParaRPr lang="en-US" sz="2000" dirty="0" smtClean="0"/>
          </a:p>
          <a:p>
            <a:pPr lvl="1">
              <a:buFont typeface="Arial" panose="020B0604020202020204" pitchFamily="34" charset="0"/>
              <a:buChar char="•"/>
            </a:pPr>
            <a:r>
              <a:rPr lang="en-US" sz="2000" dirty="0" smtClean="0"/>
              <a:t>Fan Pages </a:t>
            </a:r>
            <a:r>
              <a:rPr lang="en-US" sz="2000" i="1" dirty="0" smtClean="0">
                <a:solidFill>
                  <a:srgbClr val="0070C0"/>
                </a:solidFill>
              </a:rPr>
              <a:t>(1K +)</a:t>
            </a:r>
            <a:endParaRPr lang="en-US" sz="2000" i="1" dirty="0">
              <a:solidFill>
                <a:srgbClr val="0070C0"/>
              </a:solidFill>
            </a:endParaRPr>
          </a:p>
          <a:p>
            <a:pPr lvl="1">
              <a:buFont typeface="Arial" panose="020B0604020202020204" pitchFamily="34" charset="0"/>
              <a:buChar char="•"/>
            </a:pPr>
            <a:r>
              <a:rPr lang="en-US" sz="2000" dirty="0" smtClean="0"/>
              <a:t>Posts </a:t>
            </a:r>
            <a:r>
              <a:rPr lang="en-US" sz="2000" i="1" dirty="0">
                <a:solidFill>
                  <a:srgbClr val="0070C0"/>
                </a:solidFill>
              </a:rPr>
              <a:t>(</a:t>
            </a:r>
            <a:r>
              <a:rPr lang="en-US" sz="2000" i="1" dirty="0" smtClean="0">
                <a:solidFill>
                  <a:srgbClr val="0070C0"/>
                </a:solidFill>
              </a:rPr>
              <a:t>2.7M </a:t>
            </a:r>
            <a:r>
              <a:rPr lang="en-US" sz="2000" i="1" dirty="0">
                <a:solidFill>
                  <a:srgbClr val="0070C0"/>
                </a:solidFill>
              </a:rPr>
              <a:t>+)</a:t>
            </a:r>
          </a:p>
          <a:p>
            <a:pPr lvl="1">
              <a:buFont typeface="Arial" panose="020B0604020202020204" pitchFamily="34" charset="0"/>
              <a:buChar char="•"/>
            </a:pPr>
            <a:r>
              <a:rPr lang="en-US" sz="2000" dirty="0" smtClean="0"/>
              <a:t>Comments </a:t>
            </a:r>
            <a:r>
              <a:rPr lang="en-US" sz="2000" i="1" dirty="0">
                <a:solidFill>
                  <a:srgbClr val="0070C0"/>
                </a:solidFill>
              </a:rPr>
              <a:t>(</a:t>
            </a:r>
            <a:r>
              <a:rPr lang="en-US" sz="2000" i="1" dirty="0" smtClean="0">
                <a:solidFill>
                  <a:srgbClr val="0070C0"/>
                </a:solidFill>
              </a:rPr>
              <a:t>35M </a:t>
            </a:r>
            <a:r>
              <a:rPr lang="en-US" sz="2000" i="1" dirty="0">
                <a:solidFill>
                  <a:srgbClr val="0070C0"/>
                </a:solidFill>
              </a:rPr>
              <a:t>+)</a:t>
            </a:r>
          </a:p>
          <a:p>
            <a:pPr lvl="1">
              <a:buFont typeface="Arial" panose="020B0604020202020204" pitchFamily="34" charset="0"/>
              <a:buChar char="•"/>
            </a:pPr>
            <a:r>
              <a:rPr lang="en-US" sz="2000" dirty="0"/>
              <a:t>Reactions </a:t>
            </a:r>
            <a:r>
              <a:rPr lang="en-US" sz="2000" dirty="0" smtClean="0"/>
              <a:t>- Like</a:t>
            </a:r>
            <a:r>
              <a:rPr lang="en-US" sz="2000" dirty="0"/>
              <a:t>, Love, </a:t>
            </a:r>
            <a:r>
              <a:rPr lang="en-US" sz="2000" dirty="0" err="1"/>
              <a:t>Haha</a:t>
            </a:r>
            <a:r>
              <a:rPr lang="en-US" sz="2000" dirty="0"/>
              <a:t>, Angry, Wow, </a:t>
            </a:r>
            <a:r>
              <a:rPr lang="en-US" sz="2000" dirty="0" smtClean="0"/>
              <a:t>Sad </a:t>
            </a:r>
            <a:r>
              <a:rPr lang="en-US" sz="2000" i="1" dirty="0">
                <a:solidFill>
                  <a:srgbClr val="0070C0"/>
                </a:solidFill>
              </a:rPr>
              <a:t>(50M +)</a:t>
            </a:r>
          </a:p>
          <a:p>
            <a:pPr lvl="1">
              <a:buFont typeface="Arial" panose="020B0604020202020204" pitchFamily="34" charset="0"/>
              <a:buChar char="•"/>
            </a:pPr>
            <a:r>
              <a:rPr lang="en-US" sz="2000" dirty="0" smtClean="0"/>
              <a:t>Shares </a:t>
            </a:r>
            <a:r>
              <a:rPr lang="en-US" sz="2000" i="1" dirty="0">
                <a:solidFill>
                  <a:srgbClr val="0070C0"/>
                </a:solidFill>
              </a:rPr>
              <a:t>(5M +)</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pic>
        <p:nvPicPr>
          <p:cNvPr id="4" name="Picture 3" descr="Facebook - Google Chrome"/>
          <p:cNvPicPr>
            <a:picLocks noChangeAspect="1"/>
          </p:cNvPicPr>
          <p:nvPr/>
        </p:nvPicPr>
        <p:blipFill rotWithShape="1">
          <a:blip r:embed="rId2">
            <a:extLst>
              <a:ext uri="{28A0092B-C50C-407E-A947-70E740481C1C}">
                <a14:useLocalDpi xmlns:a14="http://schemas.microsoft.com/office/drawing/2010/main" val="0"/>
              </a:ext>
            </a:extLst>
          </a:blip>
          <a:srcRect l="19608" t="17039" r="44020"/>
          <a:stretch/>
        </p:blipFill>
        <p:spPr>
          <a:xfrm>
            <a:off x="5076056" y="908720"/>
            <a:ext cx="3528392" cy="5182454"/>
          </a:xfrm>
          <a:prstGeom prst="rect">
            <a:avLst/>
          </a:prstGeom>
        </p:spPr>
      </p:pic>
    </p:spTree>
    <p:extLst>
      <p:ext uri="{BB962C8B-B14F-4D97-AF65-F5344CB8AC3E}">
        <p14:creationId xmlns:p14="http://schemas.microsoft.com/office/powerpoint/2010/main" val="12351673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Datatact Web</a:t>
            </a:r>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365760" lvl="1" indent="-256032">
              <a:spcBef>
                <a:spcPts val="400"/>
              </a:spcBef>
              <a:buSzPct val="68000"/>
              <a:buFont typeface="Wingdings 3"/>
              <a:buChar char=""/>
            </a:pPr>
            <a:r>
              <a:rPr lang="en-US" dirty="0"/>
              <a:t>Keyword Search:</a:t>
            </a:r>
            <a:r>
              <a:rPr lang="zh-TW" altLang="en-US" dirty="0"/>
              <a:t>打風 颱風</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492896"/>
            <a:ext cx="6311347" cy="3550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51755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Datatact Web</a:t>
            </a:r>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365760" lvl="1" indent="-256032">
              <a:spcBef>
                <a:spcPts val="400"/>
              </a:spcBef>
              <a:buSzPct val="68000"/>
              <a:buFont typeface="Wingdings 3"/>
              <a:buChar char=""/>
            </a:pPr>
            <a:r>
              <a:rPr lang="en-US" dirty="0" smtClean="0"/>
              <a:t>Correlation:</a:t>
            </a:r>
          </a:p>
          <a:p>
            <a:pPr marL="765810" lvl="2" indent="-256032">
              <a:spcBef>
                <a:spcPts val="400"/>
              </a:spcBef>
              <a:buSzPct val="68000"/>
              <a:buFont typeface="Wingdings 3"/>
              <a:buChar char=""/>
            </a:pPr>
            <a:r>
              <a:rPr lang="zh-TW" altLang="en-US" dirty="0" smtClean="0"/>
              <a:t>打</a:t>
            </a:r>
            <a:r>
              <a:rPr lang="zh-TW" altLang="en-US" dirty="0"/>
              <a:t>風 颱風</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pic>
        <p:nvPicPr>
          <p:cNvPr id="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3334" b="17039"/>
          <a:stretch/>
        </p:blipFill>
        <p:spPr bwMode="auto">
          <a:xfrm>
            <a:off x="3491880" y="764704"/>
            <a:ext cx="5328592"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09683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Datatact Web</a:t>
            </a:r>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Sentiment</a:t>
            </a:r>
            <a:r>
              <a:rPr lang="en-US" sz="2000" dirty="0" smtClean="0"/>
              <a:t>: Based on Facebook user comments on the Fan Pages</a:t>
            </a:r>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66915"/>
          <a:stretch/>
        </p:blipFill>
        <p:spPr bwMode="auto">
          <a:xfrm>
            <a:off x="4139952" y="116632"/>
            <a:ext cx="3626246" cy="6165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51458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Datatact Web</a:t>
            </a:r>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smtClean="0"/>
              <a:t>Visualization</a:t>
            </a:r>
            <a:r>
              <a:rPr lang="en-US" sz="2000" dirty="0" smtClean="0"/>
              <a:t>: Fan </a:t>
            </a:r>
            <a:r>
              <a:rPr lang="en-US" sz="2000" dirty="0"/>
              <a:t>Pages users by countries</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6781" b="2124"/>
          <a:stretch/>
        </p:blipFill>
        <p:spPr bwMode="auto">
          <a:xfrm>
            <a:off x="3275856" y="764704"/>
            <a:ext cx="5220000" cy="54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6535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7003"/>
          <a:stretch/>
        </p:blipFill>
        <p:spPr>
          <a:xfrm>
            <a:off x="496797" y="1722966"/>
            <a:ext cx="7200800" cy="4355485"/>
          </a:xfrm>
          <a:prstGeom prst="rect">
            <a:avLst/>
          </a:prstGeom>
        </p:spPr>
      </p:pic>
    </p:spTree>
    <p:extLst>
      <p:ext uri="{BB962C8B-B14F-4D97-AF65-F5344CB8AC3E}">
        <p14:creationId xmlns:p14="http://schemas.microsoft.com/office/powerpoint/2010/main" val="13422101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prstGeom prst="rect">
            <a:avLst/>
          </a:prstGeom>
        </p:spPr>
        <p:txBody>
          <a:bodyPr/>
          <a:lstStyle/>
          <a:p>
            <a:fld id="{88A495FE-E79B-4293-BE97-03B128127027}" type="slidenum">
              <a:rPr lang="en-US" smtClean="0"/>
              <a:t>40</a:t>
            </a:fld>
            <a:endParaRPr lang="en-US"/>
          </a:p>
        </p:txBody>
      </p:sp>
      <p:pic>
        <p:nvPicPr>
          <p:cNvPr id="3076" name="Picture 4" descr="T:\gDrive\ML\JasonJackie\biz\Daniel\Cathay\6.userComments國泰&amp;管理.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844824"/>
            <a:ext cx="5282829" cy="33123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9552" y="1916832"/>
            <a:ext cx="2448272" cy="175432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Public </a:t>
            </a:r>
            <a:r>
              <a:rPr lang="en-US" sz="2000" dirty="0"/>
              <a:t>images of </a:t>
            </a:r>
            <a:r>
              <a:rPr lang="en-US" sz="2000" b="1" dirty="0">
                <a:solidFill>
                  <a:srgbClr val="0070C0"/>
                </a:solidFill>
              </a:rPr>
              <a:t>Cathay Pacific </a:t>
            </a:r>
            <a:r>
              <a:rPr lang="en-US" sz="2000" dirty="0"/>
              <a:t/>
            </a:r>
            <a:br>
              <a:rPr lang="en-US" sz="2000" dirty="0"/>
            </a:br>
            <a:endParaRPr lang="en-US" sz="2000" dirty="0" smtClean="0"/>
          </a:p>
          <a:p>
            <a:pPr marL="285750" indent="-285750">
              <a:buFont typeface="Arial" panose="020B0604020202020204" pitchFamily="34" charset="0"/>
              <a:buChar char="•"/>
            </a:pPr>
            <a:r>
              <a:rPr lang="en-US" sz="2000" dirty="0" smtClean="0"/>
              <a:t>2017/07/12</a:t>
            </a:r>
            <a:r>
              <a:rPr lang="en-US" sz="1800" b="1" dirty="0"/>
              <a:t/>
            </a:r>
            <a:br>
              <a:rPr lang="en-US" sz="1800" b="1" dirty="0"/>
            </a:br>
            <a:endParaRPr lang="en-US" dirty="0"/>
          </a:p>
        </p:txBody>
      </p:sp>
      <p:sp>
        <p:nvSpPr>
          <p:cNvPr id="7" name="Title 2"/>
          <p:cNvSpPr txBox="1">
            <a:spLocks/>
          </p:cNvSpPr>
          <p:nvPr/>
        </p:nvSpPr>
        <p:spPr bwMode="auto">
          <a:xfrm>
            <a:off x="383232" y="620688"/>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Datatact </a:t>
            </a:r>
            <a:r>
              <a:rPr lang="en-US" dirty="0" smtClean="0"/>
              <a:t>: </a:t>
            </a:r>
            <a:r>
              <a:rPr lang="en-US" kern="0" dirty="0" smtClean="0"/>
              <a:t>Social Listening</a:t>
            </a:r>
            <a:endParaRPr lang="en-US" kern="0" dirty="0"/>
          </a:p>
        </p:txBody>
      </p:sp>
    </p:spTree>
    <p:extLst>
      <p:ext uri="{BB962C8B-B14F-4D97-AF65-F5344CB8AC3E}">
        <p14:creationId xmlns:p14="http://schemas.microsoft.com/office/powerpoint/2010/main" val="37032334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prstGeom prst="rect">
            <a:avLst/>
          </a:prstGeom>
        </p:spPr>
        <p:txBody>
          <a:bodyPr/>
          <a:lstStyle/>
          <a:p>
            <a:fld id="{88A495FE-E79B-4293-BE97-03B128127027}" type="slidenum">
              <a:rPr lang="en-US" smtClean="0"/>
              <a:t>41</a:t>
            </a:fld>
            <a:endParaRPr lang="en-US"/>
          </a:p>
        </p:txBody>
      </p:sp>
      <p:pic>
        <p:nvPicPr>
          <p:cNvPr id="3074" name="Picture 2" descr="T:\gDrive\ML\JasonJackie\biz\Daniel\Wynn-typhoon\1.mediaPosts 永利.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484784"/>
            <a:ext cx="3422310" cy="382677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T:\gDrive\ML\JasonJackie\biz\Daniel\Wynn-typhoon\4.mediaPosts 永利皇宮&amp;天鴿風災.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80" y="4221088"/>
            <a:ext cx="5178176" cy="194421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bwMode="auto">
          <a:xfrm>
            <a:off x="383232" y="620688"/>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Datatact </a:t>
            </a:r>
            <a:r>
              <a:rPr lang="en-US" dirty="0" smtClean="0"/>
              <a:t>: </a:t>
            </a:r>
            <a:r>
              <a:rPr lang="en-US" kern="0" dirty="0" smtClean="0"/>
              <a:t>Social Listening</a:t>
            </a:r>
            <a:endParaRPr lang="en-US" kern="0" dirty="0"/>
          </a:p>
        </p:txBody>
      </p:sp>
      <p:sp>
        <p:nvSpPr>
          <p:cNvPr id="7" name="TextBox 6"/>
          <p:cNvSpPr txBox="1"/>
          <p:nvPr/>
        </p:nvSpPr>
        <p:spPr>
          <a:xfrm>
            <a:off x="550242" y="1988840"/>
            <a:ext cx="4381797" cy="1692771"/>
          </a:xfrm>
          <a:prstGeom prst="rect">
            <a:avLst/>
          </a:prstGeom>
          <a:noFill/>
        </p:spPr>
        <p:txBody>
          <a:bodyPr wrap="square" rtlCol="0">
            <a:spAutoFit/>
          </a:bodyPr>
          <a:lstStyle/>
          <a:p>
            <a:pPr marL="285750" indent="-285750">
              <a:buFont typeface="Arial" panose="020B0604020202020204" pitchFamily="34" charset="0"/>
              <a:buChar char="•"/>
            </a:pPr>
            <a:r>
              <a:rPr lang="en-US" sz="2000" dirty="0"/>
              <a:t>Impact of </a:t>
            </a:r>
            <a:r>
              <a:rPr lang="en-US" sz="2000" dirty="0" err="1"/>
              <a:t>Hato</a:t>
            </a:r>
            <a:r>
              <a:rPr lang="en-US" sz="2000" dirty="0"/>
              <a:t> Typhoon to Macau </a:t>
            </a:r>
            <a:r>
              <a:rPr lang="en-US" sz="2000" dirty="0" smtClean="0"/>
              <a:t>Casinos (</a:t>
            </a:r>
            <a:r>
              <a:rPr lang="en-US" sz="2000" b="1" dirty="0" smtClean="0">
                <a:solidFill>
                  <a:srgbClr val="0070C0"/>
                </a:solidFill>
              </a:rPr>
              <a:t>Wynn</a:t>
            </a:r>
            <a:r>
              <a:rPr lang="en-US" sz="2000" dirty="0" smtClean="0"/>
              <a:t>)</a:t>
            </a:r>
            <a:r>
              <a:rPr lang="en-US" sz="2000" dirty="0"/>
              <a:t/>
            </a:r>
            <a:br>
              <a:rPr lang="en-US" sz="2000" dirty="0"/>
            </a:br>
            <a:endParaRPr lang="en-US" sz="2000" dirty="0" smtClean="0"/>
          </a:p>
          <a:p>
            <a:pPr marL="285750" indent="-285750">
              <a:buFont typeface="Arial" panose="020B0604020202020204" pitchFamily="34" charset="0"/>
              <a:buChar char="•"/>
            </a:pPr>
            <a:r>
              <a:rPr lang="en-US" sz="2000" dirty="0" smtClean="0"/>
              <a:t>2017/08/30</a:t>
            </a:r>
            <a:r>
              <a:rPr lang="en-US" sz="1800" b="1" dirty="0"/>
              <a:t/>
            </a:r>
            <a:br>
              <a:rPr lang="en-US" sz="1800" b="1" dirty="0"/>
            </a:br>
            <a:endParaRPr lang="en-US" dirty="0"/>
          </a:p>
        </p:txBody>
      </p:sp>
    </p:spTree>
    <p:extLst>
      <p:ext uri="{BB962C8B-B14F-4D97-AF65-F5344CB8AC3E}">
        <p14:creationId xmlns:p14="http://schemas.microsoft.com/office/powerpoint/2010/main" val="8783885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prstGeom prst="rect">
            <a:avLst/>
          </a:prstGeom>
        </p:spPr>
        <p:txBody>
          <a:bodyPr/>
          <a:lstStyle/>
          <a:p>
            <a:fld id="{88A495FE-E79B-4293-BE97-03B128127027}" type="slidenum">
              <a:rPr lang="en-US" smtClean="0"/>
              <a:t>42</a:t>
            </a:fld>
            <a:endParaRPr lang="en-US"/>
          </a:p>
        </p:txBody>
      </p:sp>
      <p:sp>
        <p:nvSpPr>
          <p:cNvPr id="3" name="Content Placeholder 2"/>
          <p:cNvSpPr>
            <a:spLocks noGrp="1"/>
          </p:cNvSpPr>
          <p:nvPr>
            <p:ph idx="4294967295"/>
          </p:nvPr>
        </p:nvSpPr>
        <p:spPr>
          <a:xfrm>
            <a:off x="4644008" y="2052155"/>
            <a:ext cx="3656012" cy="3240360"/>
          </a:xfrm>
        </p:spPr>
        <p:txBody>
          <a:bodyPr>
            <a:noAutofit/>
          </a:bodyPr>
          <a:lstStyle/>
          <a:p>
            <a:pPr marL="0" indent="0" algn="ctr">
              <a:buNone/>
            </a:pPr>
            <a:r>
              <a:rPr lang="en-US" sz="2400" i="1" dirty="0" smtClean="0">
                <a:solidFill>
                  <a:srgbClr val="0070C0"/>
                </a:solidFill>
              </a:rPr>
              <a:t>Every customer is also a marketer</a:t>
            </a:r>
            <a:endParaRPr lang="en-US" sz="2400" i="1" dirty="0">
              <a:solidFill>
                <a:srgbClr val="0070C0"/>
              </a:solidFill>
            </a:endParaRPr>
          </a:p>
          <a:p>
            <a:pPr marL="0" indent="0">
              <a:buNone/>
            </a:pPr>
            <a:endParaRPr lang="en-US" sz="2000" dirty="0"/>
          </a:p>
          <a:p>
            <a:pPr marL="0" lvl="0" indent="0">
              <a:buNone/>
            </a:pPr>
            <a:r>
              <a:rPr lang="en-US" sz="2000" dirty="0"/>
              <a:t>Disrupt the marketing industries by </a:t>
            </a:r>
            <a:r>
              <a:rPr lang="en-US" sz="2000" b="1" dirty="0">
                <a:solidFill>
                  <a:srgbClr val="0070C0"/>
                </a:solidFill>
              </a:rPr>
              <a:t>linking the brands to the customers directly </a:t>
            </a:r>
            <a:r>
              <a:rPr lang="en-US" sz="2000" dirty="0"/>
              <a:t>where the customers are </a:t>
            </a:r>
            <a:r>
              <a:rPr lang="en-US" sz="2000" b="1" dirty="0">
                <a:solidFill>
                  <a:srgbClr val="0070C0"/>
                </a:solidFill>
              </a:rPr>
              <a:t>both their marketers and buyers</a:t>
            </a:r>
            <a:r>
              <a:rPr lang="en-US" sz="2000" dirty="0"/>
              <a:t> at the same time</a:t>
            </a:r>
          </a:p>
          <a:p>
            <a:pPr marL="0" indent="0">
              <a:buNone/>
            </a:pPr>
            <a:endParaRPr lang="en-US" sz="2400" dirty="0" smtClean="0"/>
          </a:p>
          <a:p>
            <a:pPr marL="0" indent="0">
              <a:buNone/>
            </a:pPr>
            <a:endParaRPr lang="en-US" sz="2400" dirty="0"/>
          </a:p>
          <a:p>
            <a:endParaRPr lang="en-US" sz="2400" dirty="0"/>
          </a:p>
          <a:p>
            <a:endParaRPr lang="en-US" sz="2400" dirty="0"/>
          </a:p>
        </p:txBody>
      </p:sp>
      <p:pic>
        <p:nvPicPr>
          <p:cNvPr id="2050" name="Picture 2" descr="T:\gDrive\ML\JasonJackie\docs\CO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503" y="2052155"/>
            <a:ext cx="2793206" cy="292417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p:cNvSpPr txBox="1">
            <a:spLocks/>
          </p:cNvSpPr>
          <p:nvPr/>
        </p:nvSpPr>
        <p:spPr bwMode="auto">
          <a:xfrm>
            <a:off x="383232" y="620688"/>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Datatact </a:t>
            </a:r>
            <a:r>
              <a:rPr lang="en-US" dirty="0" smtClean="0"/>
              <a:t>: </a:t>
            </a:r>
            <a:r>
              <a:rPr lang="en-US" kern="0" dirty="0" smtClean="0"/>
              <a:t>Crowd Opinion Leader (COL)</a:t>
            </a:r>
            <a:endParaRPr lang="en-US" kern="0" dirty="0"/>
          </a:p>
        </p:txBody>
      </p:sp>
    </p:spTree>
    <p:extLst>
      <p:ext uri="{BB962C8B-B14F-4D97-AF65-F5344CB8AC3E}">
        <p14:creationId xmlns:p14="http://schemas.microsoft.com/office/powerpoint/2010/main" val="41277855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prstGeom prst="rect">
            <a:avLst/>
          </a:prstGeom>
        </p:spPr>
        <p:txBody>
          <a:bodyPr/>
          <a:lstStyle/>
          <a:p>
            <a:fld id="{88A495FE-E79B-4293-BE97-03B128127027}" type="slidenum">
              <a:rPr lang="en-US" smtClean="0"/>
              <a:t>43</a:t>
            </a:fld>
            <a:endParaRPr lang="en-US"/>
          </a:p>
        </p:txBody>
      </p:sp>
      <p:sp>
        <p:nvSpPr>
          <p:cNvPr id="3" name="Content Placeholder 2"/>
          <p:cNvSpPr>
            <a:spLocks noGrp="1"/>
          </p:cNvSpPr>
          <p:nvPr>
            <p:ph idx="4294967295"/>
          </p:nvPr>
        </p:nvSpPr>
        <p:spPr>
          <a:xfrm>
            <a:off x="383232" y="1363229"/>
            <a:ext cx="5259388" cy="4851400"/>
          </a:xfrm>
        </p:spPr>
        <p:txBody>
          <a:bodyPr>
            <a:noAutofit/>
          </a:bodyPr>
          <a:lstStyle/>
          <a:p>
            <a:endParaRPr lang="en-US" sz="1800" dirty="0" smtClean="0"/>
          </a:p>
          <a:p>
            <a:pPr>
              <a:buFont typeface="Arial" panose="020B0604020202020204" pitchFamily="34" charset="0"/>
              <a:buChar char="•"/>
            </a:pPr>
            <a:r>
              <a:rPr lang="en-US" sz="1800" b="1" u="sng" dirty="0"/>
              <a:t>Big Companies</a:t>
            </a:r>
            <a:r>
              <a:rPr lang="en-US" sz="1800" dirty="0" smtClean="0"/>
              <a:t>: Apart </a:t>
            </a:r>
            <a:r>
              <a:rPr lang="en-US" sz="1800" dirty="0"/>
              <a:t>from knowing someone’s interest on a particular brand or product, it’s also important as who’re selling to them. Many people </a:t>
            </a:r>
            <a:r>
              <a:rPr lang="en-US" sz="1800" dirty="0" smtClean="0"/>
              <a:t>will </a:t>
            </a:r>
            <a:r>
              <a:rPr lang="en-US" sz="1800" b="1" dirty="0">
                <a:solidFill>
                  <a:srgbClr val="0070C0"/>
                </a:solidFill>
              </a:rPr>
              <a:t>turn down a </a:t>
            </a:r>
            <a:r>
              <a:rPr lang="en-US" sz="1800" b="1" dirty="0" smtClean="0">
                <a:solidFill>
                  <a:srgbClr val="0070C0"/>
                </a:solidFill>
              </a:rPr>
              <a:t>promotion from </a:t>
            </a:r>
            <a:r>
              <a:rPr lang="en-US" sz="1800" b="1" dirty="0">
                <a:solidFill>
                  <a:srgbClr val="0070C0"/>
                </a:solidFill>
              </a:rPr>
              <a:t>a stranger </a:t>
            </a:r>
            <a:r>
              <a:rPr lang="en-US" sz="1800" dirty="0" smtClean="0"/>
              <a:t>(sales or marketer). </a:t>
            </a:r>
            <a:r>
              <a:rPr lang="en-US" sz="1800" dirty="0"/>
              <a:t>Even if </a:t>
            </a:r>
            <a:r>
              <a:rPr lang="en-US" sz="1800" dirty="0" smtClean="0"/>
              <a:t>the call/message is from </a:t>
            </a:r>
            <a:r>
              <a:rPr lang="en-US" sz="1800" dirty="0"/>
              <a:t>the brand itself, </a:t>
            </a:r>
            <a:r>
              <a:rPr lang="en-US" sz="1800" dirty="0" smtClean="0"/>
              <a:t>they may consider it </a:t>
            </a:r>
            <a:r>
              <a:rPr lang="en-US" sz="1800" dirty="0"/>
              <a:t>as </a:t>
            </a:r>
            <a:r>
              <a:rPr lang="en-US" sz="1800" dirty="0" smtClean="0"/>
              <a:t>“hard sell”.</a:t>
            </a:r>
            <a:endParaRPr lang="en-US" sz="1800" dirty="0"/>
          </a:p>
          <a:p>
            <a:pPr marL="0" indent="0">
              <a:buNone/>
            </a:pPr>
            <a:endParaRPr lang="en-US" sz="1800" dirty="0"/>
          </a:p>
          <a:p>
            <a:pPr>
              <a:buFont typeface="Arial" panose="020B0604020202020204" pitchFamily="34" charset="0"/>
              <a:buChar char="•"/>
            </a:pPr>
            <a:r>
              <a:rPr lang="en-US" sz="1800" b="1" u="sng" dirty="0"/>
              <a:t>Small Companies</a:t>
            </a:r>
            <a:r>
              <a:rPr lang="en-US" sz="1800" dirty="0" smtClean="0"/>
              <a:t>: Established Companies </a:t>
            </a:r>
            <a:r>
              <a:rPr lang="en-US" sz="1800" dirty="0"/>
              <a:t>have been</a:t>
            </a:r>
            <a:r>
              <a:rPr lang="en-US" sz="1800" dirty="0" smtClean="0"/>
              <a:t> using </a:t>
            </a:r>
            <a:r>
              <a:rPr lang="en-US" sz="1800" dirty="0"/>
              <a:t>KOLs (Key People Leader) to promote their brands and products. However, for </a:t>
            </a:r>
            <a:r>
              <a:rPr lang="en-US" sz="1800" dirty="0" smtClean="0"/>
              <a:t>smaller firms, </a:t>
            </a:r>
            <a:r>
              <a:rPr lang="en-US" sz="1800" b="1" dirty="0">
                <a:solidFill>
                  <a:srgbClr val="0070C0"/>
                </a:solidFill>
              </a:rPr>
              <a:t>KOLs are usually too expensive and may not be cost effective</a:t>
            </a:r>
            <a:r>
              <a:rPr lang="en-US" sz="1800" dirty="0"/>
              <a:t>. Also, there is no accurate way to measure the effectiveness of an KOL</a:t>
            </a:r>
            <a:r>
              <a:rPr lang="en-US" sz="1800" dirty="0" smtClean="0"/>
              <a:t>.</a:t>
            </a:r>
            <a:endParaRPr lang="en-US" sz="2000" dirty="0" smtClean="0"/>
          </a:p>
          <a:p>
            <a:pPr marL="0" indent="0">
              <a:buNone/>
            </a:pPr>
            <a:endParaRPr lang="en-US" sz="2000" dirty="0"/>
          </a:p>
          <a:p>
            <a:endParaRPr lang="en-US" sz="2000" dirty="0"/>
          </a:p>
          <a:p>
            <a:endParaRPr lang="en-US" sz="2000" dirty="0"/>
          </a:p>
        </p:txBody>
      </p:sp>
      <p:pic>
        <p:nvPicPr>
          <p:cNvPr id="3074" name="Picture 2" descr="T:\gDrive\ML\JasonJackie\docs\KO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1445" y="2178120"/>
            <a:ext cx="3044430" cy="322161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bwMode="auto">
          <a:xfrm>
            <a:off x="383232" y="620688"/>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Datatact </a:t>
            </a:r>
            <a:r>
              <a:rPr lang="en-US" dirty="0" smtClean="0"/>
              <a:t>: </a:t>
            </a:r>
            <a:r>
              <a:rPr lang="en-US" kern="0" dirty="0" smtClean="0"/>
              <a:t>Crowd Opinion Leader (COL)</a:t>
            </a:r>
            <a:endParaRPr lang="en-US" kern="0" dirty="0"/>
          </a:p>
        </p:txBody>
      </p:sp>
    </p:spTree>
    <p:extLst>
      <p:ext uri="{BB962C8B-B14F-4D97-AF65-F5344CB8AC3E}">
        <p14:creationId xmlns:p14="http://schemas.microsoft.com/office/powerpoint/2010/main" val="22597054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prstGeom prst="rect">
            <a:avLst/>
          </a:prstGeom>
        </p:spPr>
        <p:txBody>
          <a:bodyPr/>
          <a:lstStyle/>
          <a:p>
            <a:fld id="{88A495FE-E79B-4293-BE97-03B128127027}" type="slidenum">
              <a:rPr lang="en-US" smtClean="0"/>
              <a:t>44</a:t>
            </a:fld>
            <a:endParaRPr lang="en-US"/>
          </a:p>
        </p:txBody>
      </p:sp>
      <p:sp>
        <p:nvSpPr>
          <p:cNvPr id="3" name="Content Placeholder 2"/>
          <p:cNvSpPr>
            <a:spLocks noGrp="1"/>
          </p:cNvSpPr>
          <p:nvPr>
            <p:ph idx="4294967295"/>
          </p:nvPr>
        </p:nvSpPr>
        <p:spPr>
          <a:xfrm>
            <a:off x="212402" y="1371600"/>
            <a:ext cx="4719638" cy="4576763"/>
          </a:xfrm>
        </p:spPr>
        <p:txBody>
          <a:bodyPr>
            <a:noAutofit/>
          </a:bodyPr>
          <a:lstStyle/>
          <a:p>
            <a:endParaRPr lang="en-US" sz="1800" dirty="0" smtClean="0"/>
          </a:p>
          <a:p>
            <a:pPr>
              <a:buFont typeface="Arial" panose="020B0604020202020204" pitchFamily="34" charset="0"/>
              <a:buChar char="•"/>
            </a:pPr>
            <a:r>
              <a:rPr lang="en-US" sz="1800" dirty="0" smtClean="0"/>
              <a:t>In Social Media (like FB), friends </a:t>
            </a:r>
            <a:r>
              <a:rPr lang="en-US" sz="1800" b="1" dirty="0" smtClean="0">
                <a:solidFill>
                  <a:srgbClr val="0070C0"/>
                </a:solidFill>
              </a:rPr>
              <a:t>like to tag each</a:t>
            </a:r>
            <a:r>
              <a:rPr lang="en-US" sz="1800" dirty="0" smtClean="0"/>
              <a:t> for certain brands and products</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A word cloud from the 200 Beauty related FB Fan Pages shows that many </a:t>
            </a:r>
            <a:r>
              <a:rPr lang="en-US" sz="1800" b="1" dirty="0" smtClean="0">
                <a:solidFill>
                  <a:srgbClr val="0070C0"/>
                </a:solidFill>
              </a:rPr>
              <a:t>comments are friends “names”</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The details reveal a particular user tagging her friend frequently </a:t>
            </a:r>
          </a:p>
          <a:p>
            <a:pPr marL="285750" indent="-285750">
              <a:buFont typeface="Arial" panose="020B0604020202020204" pitchFamily="34" charset="0"/>
              <a:buChar char="•"/>
            </a:pPr>
            <a:endParaRPr lang="en-US" sz="1800" dirty="0"/>
          </a:p>
          <a:p>
            <a:pPr>
              <a:buFont typeface="Arial" panose="020B0604020202020204" pitchFamily="34" charset="0"/>
              <a:buChar char="•"/>
            </a:pPr>
            <a:endParaRPr lang="en-US" sz="1800" dirty="0"/>
          </a:p>
          <a:p>
            <a:pPr>
              <a:buFont typeface="Arial" panose="020B0604020202020204" pitchFamily="34" charset="0"/>
              <a:buChar char="•"/>
            </a:pPr>
            <a:endParaRPr lang="en-US" sz="2400" dirty="0"/>
          </a:p>
        </p:txBody>
      </p:sp>
      <p:pic>
        <p:nvPicPr>
          <p:cNvPr id="5" name="Picture 4" descr="Word Clouds and Corrections - Google Chrome"/>
          <p:cNvPicPr>
            <a:picLocks noChangeAspect="1"/>
          </p:cNvPicPr>
          <p:nvPr/>
        </p:nvPicPr>
        <p:blipFill rotWithShape="1">
          <a:blip r:embed="rId2">
            <a:extLst>
              <a:ext uri="{28A0092B-C50C-407E-A947-70E740481C1C}">
                <a14:useLocalDpi xmlns:a14="http://schemas.microsoft.com/office/drawing/2010/main" val="0"/>
              </a:ext>
            </a:extLst>
          </a:blip>
          <a:srcRect l="6277" t="19924" r="42941" b="6518"/>
          <a:stretch/>
        </p:blipFill>
        <p:spPr>
          <a:xfrm>
            <a:off x="5300771" y="1584806"/>
            <a:ext cx="3806576" cy="3816424"/>
          </a:xfrm>
          <a:prstGeom prst="rect">
            <a:avLst/>
          </a:prstGeom>
        </p:spPr>
      </p:pic>
      <p:sp>
        <p:nvSpPr>
          <p:cNvPr id="6" name="AutoShape 2" descr="blob:https://web.whatsapp.com/4dfdb0a5-e2cf-49a5-88c1-2a74856e6652"/>
          <p:cNvSpPr>
            <a:spLocks noChangeAspect="1" noChangeArrowheads="1"/>
          </p:cNvSpPr>
          <p:nvPr/>
        </p:nvSpPr>
        <p:spPr bwMode="auto">
          <a:xfrm>
            <a:off x="116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blob:https://web.whatsapp.com/4dfdb0a5-e2cf-49a5-88c1-2a74856e6652"/>
          <p:cNvSpPr>
            <a:spLocks noChangeAspect="1" noChangeArrowheads="1"/>
          </p:cNvSpPr>
          <p:nvPr/>
        </p:nvSpPr>
        <p:spPr bwMode="auto">
          <a:xfrm>
            <a:off x="230981" y="7938"/>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blob:https://web.whatsapp.com/4dfdb0a5-e2cf-49a5-88c1-2a74856e6652"/>
          <p:cNvSpPr>
            <a:spLocks noChangeAspect="1" noChangeArrowheads="1"/>
          </p:cNvSpPr>
          <p:nvPr/>
        </p:nvSpPr>
        <p:spPr bwMode="auto">
          <a:xfrm>
            <a:off x="345281" y="160338"/>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blob:https://web.whatsapp.com/4dfdb0a5-e2cf-49a5-88c1-2a74856e6652"/>
          <p:cNvSpPr>
            <a:spLocks noChangeAspect="1" noChangeArrowheads="1"/>
          </p:cNvSpPr>
          <p:nvPr/>
        </p:nvSpPr>
        <p:spPr bwMode="auto">
          <a:xfrm>
            <a:off x="459581" y="312738"/>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8009" r="12710" b="33649"/>
          <a:stretch/>
        </p:blipFill>
        <p:spPr>
          <a:xfrm>
            <a:off x="477143" y="4540428"/>
            <a:ext cx="4917460" cy="1721604"/>
          </a:xfrm>
          <a:prstGeom prst="rect">
            <a:avLst/>
          </a:prstGeom>
        </p:spPr>
      </p:pic>
      <p:sp>
        <p:nvSpPr>
          <p:cNvPr id="12" name="Right Arrow 11"/>
          <p:cNvSpPr/>
          <p:nvPr/>
        </p:nvSpPr>
        <p:spPr>
          <a:xfrm>
            <a:off x="4854540" y="3008386"/>
            <a:ext cx="4238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5400000">
            <a:off x="2569781" y="4543046"/>
            <a:ext cx="368710"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2"/>
          <p:cNvSpPr txBox="1">
            <a:spLocks/>
          </p:cNvSpPr>
          <p:nvPr/>
        </p:nvSpPr>
        <p:spPr bwMode="auto">
          <a:xfrm>
            <a:off x="383232" y="620688"/>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Datatact </a:t>
            </a:r>
            <a:r>
              <a:rPr lang="en-US" dirty="0" smtClean="0"/>
              <a:t>: </a:t>
            </a:r>
            <a:r>
              <a:rPr lang="en-US" kern="0" dirty="0" smtClean="0"/>
              <a:t>Crowd Opinion Leader (COL)</a:t>
            </a:r>
            <a:endParaRPr lang="en-US" kern="0" dirty="0"/>
          </a:p>
        </p:txBody>
      </p:sp>
    </p:spTree>
    <p:extLst>
      <p:ext uri="{BB962C8B-B14F-4D97-AF65-F5344CB8AC3E}">
        <p14:creationId xmlns:p14="http://schemas.microsoft.com/office/powerpoint/2010/main" val="27535338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prstGeom prst="rect">
            <a:avLst/>
          </a:prstGeom>
        </p:spPr>
        <p:txBody>
          <a:bodyPr/>
          <a:lstStyle/>
          <a:p>
            <a:fld id="{88A495FE-E79B-4293-BE97-03B128127027}" type="slidenum">
              <a:rPr lang="en-US" smtClean="0"/>
              <a:t>45</a:t>
            </a:fld>
            <a:endParaRPr lang="en-US"/>
          </a:p>
        </p:txBody>
      </p:sp>
      <p:sp>
        <p:nvSpPr>
          <p:cNvPr id="3" name="Content Placeholder 2"/>
          <p:cNvSpPr>
            <a:spLocks noGrp="1"/>
          </p:cNvSpPr>
          <p:nvPr>
            <p:ph idx="4294967295"/>
          </p:nvPr>
        </p:nvSpPr>
        <p:spPr>
          <a:xfrm>
            <a:off x="401562" y="1620813"/>
            <a:ext cx="8274893" cy="4851400"/>
          </a:xfrm>
        </p:spPr>
        <p:txBody>
          <a:bodyPr>
            <a:noAutofit/>
          </a:bodyPr>
          <a:lstStyle/>
          <a:p>
            <a:pPr marL="0" indent="0">
              <a:buNone/>
            </a:pPr>
            <a:r>
              <a:rPr lang="en-US" sz="1800" b="1" u="sng" dirty="0"/>
              <a:t>Observations</a:t>
            </a:r>
          </a:p>
          <a:p>
            <a:pPr lvl="0">
              <a:buFont typeface="Arial" panose="020B0604020202020204" pitchFamily="34" charset="0"/>
              <a:buChar char="•"/>
            </a:pPr>
            <a:r>
              <a:rPr lang="en-US" sz="1800" dirty="0" smtClean="0"/>
              <a:t>Those users who are </a:t>
            </a:r>
            <a:r>
              <a:rPr lang="en-US" sz="1800" b="1" dirty="0" smtClean="0">
                <a:solidFill>
                  <a:srgbClr val="0070C0"/>
                </a:solidFill>
              </a:rPr>
              <a:t>actively tagger their friends </a:t>
            </a:r>
            <a:r>
              <a:rPr lang="en-US" sz="1800" dirty="0" smtClean="0"/>
              <a:t>for products are, in a way, helping to market the brands</a:t>
            </a:r>
            <a:endParaRPr lang="en-US" sz="1800" dirty="0"/>
          </a:p>
          <a:p>
            <a:pPr lvl="0">
              <a:buFont typeface="Arial" panose="020B0604020202020204" pitchFamily="34" charset="0"/>
              <a:buChar char="•"/>
            </a:pPr>
            <a:r>
              <a:rPr lang="en-US" sz="1800" dirty="0" smtClean="0"/>
              <a:t>Through the network of friends, it would be easier to sell the products as it </a:t>
            </a:r>
            <a:r>
              <a:rPr lang="en-US" sz="1800" b="1" dirty="0" smtClean="0">
                <a:solidFill>
                  <a:srgbClr val="0070C0"/>
                </a:solidFill>
              </a:rPr>
              <a:t>solved the issue of talking to a strangers</a:t>
            </a:r>
            <a:endParaRPr lang="en-US" sz="1800" b="1" dirty="0">
              <a:solidFill>
                <a:srgbClr val="0070C0"/>
              </a:solidFill>
            </a:endParaRPr>
          </a:p>
          <a:p>
            <a:pPr lvl="0">
              <a:buFont typeface="Arial" panose="020B0604020202020204" pitchFamily="34" charset="0"/>
              <a:buChar char="•"/>
            </a:pPr>
            <a:r>
              <a:rPr lang="en-US" sz="1800" dirty="0" smtClean="0"/>
              <a:t>There can be a </a:t>
            </a:r>
            <a:r>
              <a:rPr lang="en-US" sz="1800" b="1" dirty="0" smtClean="0">
                <a:solidFill>
                  <a:srgbClr val="0070C0"/>
                </a:solidFill>
              </a:rPr>
              <a:t>timing benefit </a:t>
            </a:r>
            <a:r>
              <a:rPr lang="en-US" sz="1800" dirty="0" smtClean="0"/>
              <a:t>as a friend may know another friend who is currently looking for a particular product</a:t>
            </a:r>
            <a:endParaRPr lang="en-US" sz="1800" dirty="0"/>
          </a:p>
          <a:p>
            <a:pPr marL="0" indent="0">
              <a:buNone/>
            </a:pPr>
            <a:endParaRPr lang="en-US" sz="1800" b="1" u="sng" dirty="0" smtClean="0"/>
          </a:p>
          <a:p>
            <a:pPr marL="0" indent="0">
              <a:buNone/>
            </a:pPr>
            <a:r>
              <a:rPr lang="en-US" sz="1800" b="1" u="sng" dirty="0"/>
              <a:t>Goals</a:t>
            </a:r>
          </a:p>
          <a:p>
            <a:pPr lvl="0">
              <a:buFont typeface="Arial" panose="020B0604020202020204" pitchFamily="34" charset="0"/>
              <a:buChar char="•"/>
            </a:pPr>
            <a:r>
              <a:rPr lang="en-US" sz="1800" b="1" dirty="0" smtClean="0">
                <a:solidFill>
                  <a:srgbClr val="0070C0"/>
                </a:solidFill>
              </a:rPr>
              <a:t>Turn people into COLs </a:t>
            </a:r>
            <a:r>
              <a:rPr lang="en-US" sz="1800" dirty="0" smtClean="0"/>
              <a:t>(e.g. our data reveals who are most active on certain categories of products and actively tagging their friends)</a:t>
            </a:r>
            <a:endParaRPr lang="en-US" sz="1800" dirty="0"/>
          </a:p>
          <a:p>
            <a:pPr lvl="0">
              <a:buFont typeface="Arial" panose="020B0604020202020204" pitchFamily="34" charset="0"/>
              <a:buChar char="•"/>
            </a:pPr>
            <a:r>
              <a:rPr lang="en-US" sz="1800" dirty="0" smtClean="0"/>
              <a:t>Those COLs work for the brands for </a:t>
            </a:r>
            <a:r>
              <a:rPr lang="en-US" sz="1800" b="1" dirty="0" smtClean="0">
                <a:solidFill>
                  <a:srgbClr val="0070C0"/>
                </a:solidFill>
              </a:rPr>
              <a:t>rewards</a:t>
            </a:r>
            <a:r>
              <a:rPr lang="en-US" sz="1800" dirty="0" smtClean="0"/>
              <a:t>; while the brands leverage them to </a:t>
            </a:r>
            <a:r>
              <a:rPr lang="en-US" sz="1800" b="1" dirty="0" smtClean="0">
                <a:solidFill>
                  <a:srgbClr val="0070C0"/>
                </a:solidFill>
              </a:rPr>
              <a:t>increase the sales </a:t>
            </a:r>
            <a:r>
              <a:rPr lang="en-US" sz="1800" dirty="0" smtClean="0"/>
              <a:t>to their network of friends</a:t>
            </a:r>
            <a:endParaRPr lang="en-US" sz="1800" dirty="0"/>
          </a:p>
          <a:p>
            <a:pPr lvl="0">
              <a:buFont typeface="Arial" panose="020B0604020202020204" pitchFamily="34" charset="0"/>
              <a:buChar char="•"/>
            </a:pPr>
            <a:r>
              <a:rPr lang="en-US" sz="1800" b="1" dirty="0" smtClean="0">
                <a:solidFill>
                  <a:srgbClr val="0070C0"/>
                </a:solidFill>
              </a:rPr>
              <a:t>Every </a:t>
            </a:r>
            <a:r>
              <a:rPr lang="en-US" sz="1800" b="1" dirty="0">
                <a:solidFill>
                  <a:srgbClr val="0070C0"/>
                </a:solidFill>
              </a:rPr>
              <a:t>customer is also a </a:t>
            </a:r>
            <a:r>
              <a:rPr lang="en-US" sz="1800" b="1" dirty="0" smtClean="0">
                <a:solidFill>
                  <a:srgbClr val="0070C0"/>
                </a:solidFill>
              </a:rPr>
              <a:t>marketer</a:t>
            </a:r>
            <a:r>
              <a:rPr lang="en-US" sz="1800" b="1" dirty="0" smtClean="0"/>
              <a:t>! </a:t>
            </a:r>
            <a:r>
              <a:rPr lang="en-US" sz="1800" b="1" dirty="0" smtClean="0">
                <a:solidFill>
                  <a:srgbClr val="0070C0"/>
                </a:solidFill>
              </a:rPr>
              <a:t>Linking </a:t>
            </a:r>
            <a:r>
              <a:rPr lang="en-US" sz="1800" b="1" dirty="0">
                <a:solidFill>
                  <a:srgbClr val="0070C0"/>
                </a:solidFill>
              </a:rPr>
              <a:t>the brands to the customers directly</a:t>
            </a:r>
            <a:r>
              <a:rPr lang="en-US" sz="1800" b="1" dirty="0"/>
              <a:t> </a:t>
            </a:r>
            <a:r>
              <a:rPr lang="en-US" sz="1800" dirty="0"/>
              <a:t>where </a:t>
            </a:r>
            <a:r>
              <a:rPr lang="en-US" sz="1800" b="1" dirty="0" smtClean="0">
                <a:solidFill>
                  <a:srgbClr val="0070C0"/>
                </a:solidFill>
              </a:rPr>
              <a:t>customers </a:t>
            </a:r>
            <a:r>
              <a:rPr lang="en-US" sz="1800" b="1" dirty="0">
                <a:solidFill>
                  <a:srgbClr val="0070C0"/>
                </a:solidFill>
              </a:rPr>
              <a:t>are both </a:t>
            </a:r>
            <a:r>
              <a:rPr lang="en-US" sz="1800" b="1" dirty="0" smtClean="0">
                <a:solidFill>
                  <a:srgbClr val="0070C0"/>
                </a:solidFill>
              </a:rPr>
              <a:t>marketers </a:t>
            </a:r>
            <a:r>
              <a:rPr lang="en-US" sz="1800" b="1" dirty="0">
                <a:solidFill>
                  <a:srgbClr val="0070C0"/>
                </a:solidFill>
              </a:rPr>
              <a:t>and </a:t>
            </a:r>
            <a:r>
              <a:rPr lang="en-US" sz="1800" b="1" dirty="0" smtClean="0">
                <a:solidFill>
                  <a:srgbClr val="0070C0"/>
                </a:solidFill>
              </a:rPr>
              <a:t>buyers</a:t>
            </a:r>
            <a:endParaRPr lang="en-US" sz="1800" b="1" dirty="0">
              <a:solidFill>
                <a:srgbClr val="0070C0"/>
              </a:solidFill>
            </a:endParaRPr>
          </a:p>
        </p:txBody>
      </p:sp>
      <p:sp>
        <p:nvSpPr>
          <p:cNvPr id="5" name="Title 2"/>
          <p:cNvSpPr txBox="1">
            <a:spLocks/>
          </p:cNvSpPr>
          <p:nvPr/>
        </p:nvSpPr>
        <p:spPr bwMode="auto">
          <a:xfrm>
            <a:off x="383232" y="620688"/>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Datatact </a:t>
            </a:r>
            <a:r>
              <a:rPr lang="en-US" dirty="0" smtClean="0"/>
              <a:t>: </a:t>
            </a:r>
            <a:r>
              <a:rPr lang="en-US" kern="0" dirty="0" smtClean="0"/>
              <a:t>Crowd Opinion Leader (COL)</a:t>
            </a:r>
            <a:endParaRPr lang="en-US" kern="0" dirty="0"/>
          </a:p>
        </p:txBody>
      </p:sp>
    </p:spTree>
    <p:extLst>
      <p:ext uri="{BB962C8B-B14F-4D97-AF65-F5344CB8AC3E}">
        <p14:creationId xmlns:p14="http://schemas.microsoft.com/office/powerpoint/2010/main" val="28926836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prstGeom prst="rect">
            <a:avLst/>
          </a:prstGeom>
        </p:spPr>
        <p:txBody>
          <a:bodyPr/>
          <a:lstStyle/>
          <a:p>
            <a:fld id="{88A495FE-E79B-4293-BE97-03B128127027}" type="slidenum">
              <a:rPr lang="en-US" smtClean="0"/>
              <a:t>46</a:t>
            </a:fld>
            <a:endParaRPr lang="en-US"/>
          </a:p>
        </p:txBody>
      </p:sp>
      <p:sp>
        <p:nvSpPr>
          <p:cNvPr id="3" name="Content Placeholder 2"/>
          <p:cNvSpPr>
            <a:spLocks noGrp="1"/>
          </p:cNvSpPr>
          <p:nvPr>
            <p:ph idx="4294967295"/>
          </p:nvPr>
        </p:nvSpPr>
        <p:spPr>
          <a:xfrm>
            <a:off x="383232" y="1700808"/>
            <a:ext cx="4935538" cy="2664296"/>
          </a:xfrm>
        </p:spPr>
        <p:txBody>
          <a:bodyPr>
            <a:noAutofit/>
          </a:bodyPr>
          <a:lstStyle/>
          <a:p>
            <a:pPr marL="0" indent="0">
              <a:buNone/>
            </a:pPr>
            <a:r>
              <a:rPr lang="en-US" sz="1800" b="1" u="sng" dirty="0" smtClean="0"/>
              <a:t>COL Identification</a:t>
            </a:r>
            <a:endParaRPr lang="en-US" sz="1800" b="1" u="sng" dirty="0"/>
          </a:p>
          <a:p>
            <a:pPr lvl="0">
              <a:buFont typeface="Arial" panose="020B0604020202020204" pitchFamily="34" charset="0"/>
              <a:buChar char="•"/>
            </a:pPr>
            <a:r>
              <a:rPr lang="en-US" sz="1800" b="1" dirty="0" smtClean="0">
                <a:solidFill>
                  <a:srgbClr val="0070C0"/>
                </a:solidFill>
              </a:rPr>
              <a:t>COL Profile</a:t>
            </a:r>
            <a:r>
              <a:rPr lang="en-US" sz="1800" dirty="0" smtClean="0"/>
              <a:t>: trace the user actions </a:t>
            </a:r>
          </a:p>
          <a:p>
            <a:pPr lvl="0">
              <a:buFont typeface="Arial" panose="020B0604020202020204" pitchFamily="34" charset="0"/>
              <a:buChar char="•"/>
            </a:pPr>
            <a:r>
              <a:rPr lang="en-US" sz="1800" b="1" dirty="0" smtClean="0">
                <a:solidFill>
                  <a:srgbClr val="0070C0"/>
                </a:solidFill>
              </a:rPr>
              <a:t>Activity </a:t>
            </a:r>
            <a:r>
              <a:rPr lang="en-US" sz="1800" b="1" dirty="0">
                <a:solidFill>
                  <a:srgbClr val="0070C0"/>
                </a:solidFill>
              </a:rPr>
              <a:t>Heat Map</a:t>
            </a:r>
            <a:r>
              <a:rPr lang="en-US" sz="1800" dirty="0" smtClean="0"/>
              <a:t>: based on the activity metrics which include the frequency of tagging friends, reactions (likes, angry, wow, sad) to particular content or comments</a:t>
            </a:r>
            <a:endParaRPr lang="en-US" sz="1800" dirty="0"/>
          </a:p>
          <a:p>
            <a:pPr lvl="0">
              <a:buFont typeface="Arial" panose="020B0604020202020204" pitchFamily="34" charset="0"/>
              <a:buChar char="•"/>
            </a:pPr>
            <a:r>
              <a:rPr lang="en-US" sz="1800" b="1" dirty="0">
                <a:solidFill>
                  <a:srgbClr val="0070C0"/>
                </a:solidFill>
              </a:rPr>
              <a:t>Friend List</a:t>
            </a:r>
            <a:r>
              <a:rPr lang="en-US" sz="1800" dirty="0" smtClean="0"/>
              <a:t>: number of friends</a:t>
            </a:r>
            <a:endParaRPr lang="en-US" sz="1800" dirty="0"/>
          </a:p>
          <a:p>
            <a:pPr marL="0" indent="0">
              <a:buNone/>
            </a:pPr>
            <a:endParaRPr lang="en-US" sz="1800" b="1" u="sng" dirty="0" smtClean="0"/>
          </a:p>
        </p:txBody>
      </p:sp>
      <p:pic>
        <p:nvPicPr>
          <p:cNvPr id="4098" name="Picture 2" descr="T:\gDrive\ML\JasonJackie\docs\KOL-CO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2060848"/>
            <a:ext cx="2501882" cy="190940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bwMode="auto">
          <a:xfrm>
            <a:off x="383232" y="620688"/>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Datatact </a:t>
            </a:r>
            <a:r>
              <a:rPr lang="en-US" dirty="0" smtClean="0"/>
              <a:t>: </a:t>
            </a:r>
            <a:r>
              <a:rPr lang="en-US" kern="0" dirty="0" smtClean="0"/>
              <a:t>Crowd Opinion Leader (COL)</a:t>
            </a:r>
            <a:endParaRPr lang="en-US" kern="0" dirty="0"/>
          </a:p>
        </p:txBody>
      </p:sp>
      <p:sp>
        <p:nvSpPr>
          <p:cNvPr id="5" name="TextBox 4"/>
          <p:cNvSpPr txBox="1"/>
          <p:nvPr/>
        </p:nvSpPr>
        <p:spPr>
          <a:xfrm>
            <a:off x="5436096" y="5013176"/>
            <a:ext cx="184731" cy="461665"/>
          </a:xfrm>
          <a:prstGeom prst="rect">
            <a:avLst/>
          </a:prstGeom>
          <a:noFill/>
        </p:spPr>
        <p:txBody>
          <a:bodyPr wrap="none" rtlCol="0">
            <a:spAutoFit/>
          </a:bodyPr>
          <a:lstStyle/>
          <a:p>
            <a:endParaRPr lang="en-US" dirty="0"/>
          </a:p>
        </p:txBody>
      </p:sp>
      <p:sp>
        <p:nvSpPr>
          <p:cNvPr id="7" name="TextBox 6"/>
          <p:cNvSpPr txBox="1"/>
          <p:nvPr/>
        </p:nvSpPr>
        <p:spPr>
          <a:xfrm>
            <a:off x="383232" y="4505344"/>
            <a:ext cx="8077200" cy="1477328"/>
          </a:xfrm>
          <a:prstGeom prst="rect">
            <a:avLst/>
          </a:prstGeom>
          <a:noFill/>
        </p:spPr>
        <p:txBody>
          <a:bodyPr wrap="square" rtlCol="0">
            <a:spAutoFit/>
          </a:bodyPr>
          <a:lstStyle/>
          <a:p>
            <a:pPr marL="0" indent="0">
              <a:buNone/>
            </a:pPr>
            <a:r>
              <a:rPr lang="en-US" sz="1800" b="1" u="sng" dirty="0"/>
              <a:t>Goals</a:t>
            </a:r>
          </a:p>
          <a:p>
            <a:pPr marL="285750" lvl="0" indent="-285750">
              <a:buFont typeface="Arial" panose="020B0604020202020204" pitchFamily="34" charset="0"/>
              <a:buChar char="•"/>
            </a:pPr>
            <a:r>
              <a:rPr lang="en-US" sz="1800" dirty="0"/>
              <a:t>Match the COL profile to the appropriate brands/companies</a:t>
            </a:r>
          </a:p>
          <a:p>
            <a:pPr marL="285750" lvl="0" indent="-285750">
              <a:buFont typeface="Arial" panose="020B0604020202020204" pitchFamily="34" charset="0"/>
              <a:buChar char="•"/>
            </a:pPr>
            <a:r>
              <a:rPr lang="en-US" sz="1800" dirty="0"/>
              <a:t>COL </a:t>
            </a:r>
            <a:r>
              <a:rPr lang="en-US" sz="1800" b="1" dirty="0">
                <a:solidFill>
                  <a:srgbClr val="0070C0"/>
                </a:solidFill>
              </a:rPr>
              <a:t>matching fee is based on the effectiveness </a:t>
            </a:r>
            <a:r>
              <a:rPr lang="en-US" sz="1800" dirty="0"/>
              <a:t>(i.e. the statistics of Activity Heat Map, Feedback Rate and Friend List)</a:t>
            </a:r>
          </a:p>
          <a:p>
            <a:pPr marL="285750" lvl="0" indent="-285750">
              <a:buFont typeface="Arial" panose="020B0604020202020204" pitchFamily="34" charset="0"/>
              <a:buChar char="•"/>
            </a:pPr>
            <a:r>
              <a:rPr lang="en-US" sz="1800" dirty="0"/>
              <a:t>Make the COL </a:t>
            </a:r>
            <a:r>
              <a:rPr lang="en-US" sz="1800" b="1" dirty="0">
                <a:solidFill>
                  <a:srgbClr val="0070C0"/>
                </a:solidFill>
              </a:rPr>
              <a:t>exclusively</a:t>
            </a:r>
            <a:r>
              <a:rPr lang="en-US" sz="1800" dirty="0"/>
              <a:t> for a company will incur additional charge</a:t>
            </a:r>
          </a:p>
        </p:txBody>
      </p:sp>
    </p:spTree>
    <p:extLst>
      <p:ext uri="{BB962C8B-B14F-4D97-AF65-F5344CB8AC3E}">
        <p14:creationId xmlns:p14="http://schemas.microsoft.com/office/powerpoint/2010/main" val="21534978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prstGeom prst="rect">
            <a:avLst/>
          </a:prstGeom>
        </p:spPr>
        <p:txBody>
          <a:bodyPr/>
          <a:lstStyle/>
          <a:p>
            <a:fld id="{88A495FE-E79B-4293-BE97-03B128127027}" type="slidenum">
              <a:rPr lang="en-US" smtClean="0"/>
              <a:t>47</a:t>
            </a:fld>
            <a:endParaRPr lang="en-US"/>
          </a:p>
        </p:txBody>
      </p:sp>
      <p:sp>
        <p:nvSpPr>
          <p:cNvPr id="5" name="TextBox 4"/>
          <p:cNvSpPr txBox="1"/>
          <p:nvPr/>
        </p:nvSpPr>
        <p:spPr>
          <a:xfrm>
            <a:off x="485378" y="1772816"/>
            <a:ext cx="8175661" cy="1600438"/>
          </a:xfrm>
          <a:prstGeom prst="rect">
            <a:avLst/>
          </a:prstGeom>
          <a:noFill/>
        </p:spPr>
        <p:txBody>
          <a:bodyPr wrap="square" rtlCol="0">
            <a:spAutoFit/>
          </a:bodyPr>
          <a:lstStyle/>
          <a:p>
            <a:r>
              <a:rPr lang="en-US" sz="1800" b="1" u="sng" dirty="0"/>
              <a:t>Revenue Opportunities</a:t>
            </a:r>
          </a:p>
          <a:p>
            <a:pPr marL="285750" indent="-285750">
              <a:buFont typeface="Arial" panose="020B0604020202020204" pitchFamily="34" charset="0"/>
              <a:buChar char="•"/>
            </a:pPr>
            <a:r>
              <a:rPr lang="en-US" sz="1600" dirty="0" smtClean="0"/>
              <a:t>HK market has estimated </a:t>
            </a:r>
            <a:r>
              <a:rPr lang="en-US" sz="1600" b="1" dirty="0" smtClean="0">
                <a:solidFill>
                  <a:srgbClr val="0070C0"/>
                </a:solidFill>
              </a:rPr>
              <a:t>3.76 millions</a:t>
            </a:r>
            <a:r>
              <a:rPr lang="en-US" sz="1600" dirty="0" smtClean="0"/>
              <a:t> active FB users in 2019</a:t>
            </a:r>
          </a:p>
          <a:p>
            <a:pPr lvl="1"/>
            <a:r>
              <a:rPr lang="en-US" sz="1600" dirty="0">
                <a:hlinkClick r:id="rId2"/>
              </a:rPr>
              <a:t>https://www.statista.com/statistics/558226/number-of-facebook-users-in-hong-kong/</a:t>
            </a: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Each user can be engaged in multiple expertise areas where average COL matching fees is estimated to be </a:t>
            </a:r>
            <a:r>
              <a:rPr lang="en-US" sz="1600" b="1" dirty="0" smtClean="0">
                <a:solidFill>
                  <a:srgbClr val="0070C0"/>
                </a:solidFill>
              </a:rPr>
              <a:t>HK$ 1,000 per case</a:t>
            </a:r>
            <a:endParaRPr lang="en-US" sz="1600" b="1" dirty="0">
              <a:solidFill>
                <a:srgbClr val="0070C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370782574"/>
              </p:ext>
            </p:extLst>
          </p:nvPr>
        </p:nvGraphicFramePr>
        <p:xfrm>
          <a:off x="755576" y="3373254"/>
          <a:ext cx="7704856" cy="2947139"/>
        </p:xfrm>
        <a:graphic>
          <a:graphicData uri="http://schemas.openxmlformats.org/drawingml/2006/table">
            <a:tbl>
              <a:tblPr firstRow="1" bandRow="1">
                <a:tableStyleId>{5C22544A-7EE6-4342-B048-85BDC9FD1C3A}</a:tableStyleId>
              </a:tblPr>
              <a:tblGrid>
                <a:gridCol w="3871973"/>
                <a:gridCol w="3832883"/>
              </a:tblGrid>
              <a:tr h="341167">
                <a:tc>
                  <a:txBody>
                    <a:bodyPr/>
                    <a:lstStyle/>
                    <a:p>
                      <a:r>
                        <a:rPr lang="en-US" sz="1400" dirty="0" smtClean="0"/>
                        <a:t>HK Market </a:t>
                      </a:r>
                      <a:endParaRPr lang="en-US" sz="1400" dirty="0"/>
                    </a:p>
                  </a:txBody>
                  <a:tcPr marL="68580" marR="68580"/>
                </a:tc>
                <a:tc>
                  <a:txBody>
                    <a:bodyPr/>
                    <a:lstStyle/>
                    <a:p>
                      <a:r>
                        <a:rPr lang="en-US" sz="1400" dirty="0" smtClean="0"/>
                        <a:t>Revenue</a:t>
                      </a:r>
                      <a:r>
                        <a:rPr lang="en-US" sz="1400" baseline="0" dirty="0" smtClean="0"/>
                        <a:t> (HK$)</a:t>
                      </a:r>
                      <a:endParaRPr lang="en-US" sz="1400" dirty="0"/>
                    </a:p>
                  </a:txBody>
                  <a:tcPr marL="68580" marR="68580"/>
                </a:tc>
              </a:tr>
              <a:tr h="378913">
                <a:tc>
                  <a:txBody>
                    <a:bodyPr/>
                    <a:lstStyle/>
                    <a:p>
                      <a:r>
                        <a:rPr lang="en-US" sz="1400" dirty="0" smtClean="0"/>
                        <a:t>Estimated active HK Facebook users</a:t>
                      </a:r>
                      <a:endParaRPr lang="en-US" sz="1400" dirty="0"/>
                    </a:p>
                  </a:txBody>
                  <a:tcPr marL="68580" marR="68580"/>
                </a:tc>
                <a:tc>
                  <a:txBody>
                    <a:bodyPr/>
                    <a:lstStyle/>
                    <a:p>
                      <a:r>
                        <a:rPr lang="en-US" sz="1400" dirty="0" smtClean="0"/>
                        <a:t>3,760,000</a:t>
                      </a:r>
                    </a:p>
                  </a:txBody>
                  <a:tcPr marL="68580" marR="68580"/>
                </a:tc>
              </a:tr>
              <a:tr h="396913">
                <a:tc>
                  <a:txBody>
                    <a:bodyPr/>
                    <a:lstStyle/>
                    <a:p>
                      <a:r>
                        <a:rPr lang="en-US" sz="1400" dirty="0" smtClean="0"/>
                        <a:t>No. of expertise</a:t>
                      </a:r>
                      <a:r>
                        <a:rPr lang="en-US" sz="1400" baseline="0" dirty="0" smtClean="0"/>
                        <a:t> area per COL</a:t>
                      </a:r>
                      <a:endParaRPr lang="en-US" sz="1400" dirty="0"/>
                    </a:p>
                  </a:txBody>
                  <a:tcPr marL="68580" marR="68580"/>
                </a:tc>
                <a:tc>
                  <a:txBody>
                    <a:bodyPr/>
                    <a:lstStyle/>
                    <a:p>
                      <a:r>
                        <a:rPr lang="en-US" sz="1400" dirty="0" smtClean="0"/>
                        <a:t>5</a:t>
                      </a:r>
                      <a:endParaRPr lang="en-US" sz="1400" dirty="0"/>
                    </a:p>
                  </a:txBody>
                  <a:tcPr marL="68580" marR="68580"/>
                </a:tc>
              </a:tr>
              <a:tr h="396913">
                <a:tc>
                  <a:txBody>
                    <a:bodyPr/>
                    <a:lstStyle/>
                    <a:p>
                      <a:r>
                        <a:rPr lang="en-US" sz="1400" dirty="0" smtClean="0"/>
                        <a:t>Ratio</a:t>
                      </a:r>
                      <a:r>
                        <a:rPr lang="en-US" sz="1400" baseline="0" dirty="0" smtClean="0"/>
                        <a:t> of one COL to their friends</a:t>
                      </a:r>
                      <a:endParaRPr lang="en-US" sz="1400" dirty="0"/>
                    </a:p>
                  </a:txBody>
                  <a:tcPr marL="68580" marR="68580"/>
                </a:tc>
                <a:tc>
                  <a:txBody>
                    <a:bodyPr/>
                    <a:lstStyle/>
                    <a:p>
                      <a:r>
                        <a:rPr lang="en-US" sz="1400" dirty="0" smtClean="0"/>
                        <a:t>1 to 20</a:t>
                      </a:r>
                      <a:r>
                        <a:rPr lang="en-US" sz="1400" baseline="0" dirty="0" smtClean="0"/>
                        <a:t> (0.05)</a:t>
                      </a:r>
                      <a:endParaRPr lang="en-US" sz="1400" dirty="0"/>
                    </a:p>
                  </a:txBody>
                  <a:tcPr marL="68580" marR="68580"/>
                </a:tc>
              </a:tr>
              <a:tr h="396913">
                <a:tc>
                  <a:txBody>
                    <a:bodyPr/>
                    <a:lstStyle/>
                    <a:p>
                      <a:r>
                        <a:rPr lang="en-US" sz="1400" dirty="0" smtClean="0"/>
                        <a:t>Matching fee of each COL case</a:t>
                      </a:r>
                      <a:endParaRPr lang="en-US" sz="1400" dirty="0"/>
                    </a:p>
                  </a:txBody>
                  <a:tcPr marL="68580" marR="68580"/>
                </a:tc>
                <a:tc>
                  <a:txBody>
                    <a:bodyPr/>
                    <a:lstStyle/>
                    <a:p>
                      <a:r>
                        <a:rPr lang="en-US" sz="1400" dirty="0" smtClean="0"/>
                        <a:t>$ 1,000</a:t>
                      </a:r>
                      <a:endParaRPr lang="en-US" sz="1400" dirty="0"/>
                    </a:p>
                  </a:txBody>
                  <a:tcPr marL="68580" marR="68580"/>
                </a:tc>
              </a:tr>
              <a:tr h="396913">
                <a:tc>
                  <a:txBody>
                    <a:bodyPr/>
                    <a:lstStyle/>
                    <a:p>
                      <a:r>
                        <a:rPr lang="en-US" sz="1400" dirty="0" smtClean="0"/>
                        <a:t>Total</a:t>
                      </a:r>
                      <a:endParaRPr lang="en-US" sz="1400" dirty="0"/>
                    </a:p>
                  </a:txBody>
                  <a:tcPr marL="68580" marR="6858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3,760,000 * 5 / 20 * $1000</a:t>
                      </a:r>
                    </a:p>
                    <a:p>
                      <a:r>
                        <a:rPr lang="en-US" sz="1400" dirty="0" smtClean="0"/>
                        <a:t>= $ 940,000,000 (940</a:t>
                      </a:r>
                      <a:r>
                        <a:rPr lang="en-US" sz="1400" baseline="0" dirty="0" smtClean="0"/>
                        <a:t> M)</a:t>
                      </a:r>
                      <a:endParaRPr lang="en-US" sz="1400" dirty="0"/>
                    </a:p>
                  </a:txBody>
                  <a:tcPr marL="68580" marR="68580"/>
                </a:tc>
              </a:tr>
              <a:tr h="252895">
                <a:tc>
                  <a:txBody>
                    <a:bodyPr/>
                    <a:lstStyle/>
                    <a:p>
                      <a:r>
                        <a:rPr lang="en-US" sz="1400" b="1" dirty="0" smtClean="0">
                          <a:solidFill>
                            <a:srgbClr val="00B050"/>
                          </a:solidFill>
                        </a:rPr>
                        <a:t>Capture</a:t>
                      </a:r>
                      <a:r>
                        <a:rPr lang="en-US" sz="1400" b="1" baseline="0" dirty="0" smtClean="0">
                          <a:solidFill>
                            <a:srgbClr val="00B050"/>
                          </a:solidFill>
                        </a:rPr>
                        <a:t> 5% of the total</a:t>
                      </a:r>
                      <a:endParaRPr lang="en-US" sz="1400" b="1" dirty="0">
                        <a:solidFill>
                          <a:srgbClr val="00B050"/>
                        </a:solidFill>
                      </a:endParaRPr>
                    </a:p>
                  </a:txBody>
                  <a:tcPr marL="68580" marR="68580"/>
                </a:tc>
                <a:tc>
                  <a:txBody>
                    <a:bodyPr/>
                    <a:lstStyle/>
                    <a:p>
                      <a:r>
                        <a:rPr lang="en-US" sz="1400" b="1" baseline="0" dirty="0" smtClean="0">
                          <a:solidFill>
                            <a:srgbClr val="00B050"/>
                          </a:solidFill>
                        </a:rPr>
                        <a:t>5% * 940,000,000</a:t>
                      </a:r>
                    </a:p>
                    <a:p>
                      <a:r>
                        <a:rPr lang="en-US" sz="1400" b="1" baseline="0" dirty="0" smtClean="0">
                          <a:solidFill>
                            <a:srgbClr val="00B050"/>
                          </a:solidFill>
                        </a:rPr>
                        <a:t>= $ </a:t>
                      </a:r>
                      <a:r>
                        <a:rPr lang="en-US" sz="1400" b="1" dirty="0" smtClean="0">
                          <a:solidFill>
                            <a:srgbClr val="00B050"/>
                          </a:solidFill>
                        </a:rPr>
                        <a:t>47,000,000</a:t>
                      </a:r>
                      <a:r>
                        <a:rPr lang="en-US" sz="1400" b="1" baseline="0" dirty="0" smtClean="0">
                          <a:solidFill>
                            <a:srgbClr val="00B050"/>
                          </a:solidFill>
                        </a:rPr>
                        <a:t> (47M)</a:t>
                      </a:r>
                      <a:endParaRPr lang="en-US" sz="1400" b="1" dirty="0">
                        <a:solidFill>
                          <a:srgbClr val="00B050"/>
                        </a:solidFill>
                      </a:endParaRPr>
                    </a:p>
                  </a:txBody>
                  <a:tcPr marL="68580" marR="68580"/>
                </a:tc>
              </a:tr>
            </a:tbl>
          </a:graphicData>
        </a:graphic>
      </p:graphicFrame>
      <p:sp>
        <p:nvSpPr>
          <p:cNvPr id="7" name="Title 2"/>
          <p:cNvSpPr txBox="1">
            <a:spLocks/>
          </p:cNvSpPr>
          <p:nvPr/>
        </p:nvSpPr>
        <p:spPr bwMode="auto">
          <a:xfrm>
            <a:off x="383232" y="620688"/>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r>
              <a:rPr lang="en-US" dirty="0"/>
              <a:t>Datatact </a:t>
            </a:r>
            <a:r>
              <a:rPr lang="en-US" dirty="0" smtClean="0"/>
              <a:t>: </a:t>
            </a:r>
            <a:r>
              <a:rPr lang="en-US" kern="0" dirty="0" smtClean="0"/>
              <a:t>Crowd Opinion Leader (COL)</a:t>
            </a:r>
            <a:endParaRPr lang="en-US" kern="0" dirty="0"/>
          </a:p>
        </p:txBody>
      </p:sp>
    </p:spTree>
    <p:extLst>
      <p:ext uri="{BB962C8B-B14F-4D97-AF65-F5344CB8AC3E}">
        <p14:creationId xmlns:p14="http://schemas.microsoft.com/office/powerpoint/2010/main" val="41945296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Development Pipelines</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dirty="0" smtClean="0"/>
              <a:t>Facebook </a:t>
            </a:r>
            <a:r>
              <a:rPr lang="en-US" sz="2000" dirty="0"/>
              <a:t>&amp; Web Data Extraction</a:t>
            </a:r>
          </a:p>
          <a:p>
            <a:pPr lvl="1"/>
            <a:r>
              <a:rPr lang="en-US" sz="2000" dirty="0"/>
              <a:t>Storage (Database)</a:t>
            </a:r>
          </a:p>
          <a:p>
            <a:pPr lvl="1"/>
            <a:r>
              <a:rPr lang="en-US" sz="2000" dirty="0"/>
              <a:t>Pre-process: Cleaning, Small Caps, Tokenize </a:t>
            </a:r>
          </a:p>
          <a:p>
            <a:pPr lvl="1"/>
            <a:r>
              <a:rPr lang="en-US" sz="2000" dirty="0"/>
              <a:t>Post-process: Remove </a:t>
            </a:r>
            <a:r>
              <a:rPr lang="en-US" sz="2000" dirty="0" err="1"/>
              <a:t>StopWord</a:t>
            </a:r>
            <a:r>
              <a:rPr lang="en-US" sz="2000" dirty="0"/>
              <a:t>, Word Stemming</a:t>
            </a:r>
          </a:p>
          <a:p>
            <a:pPr lvl="1"/>
            <a:r>
              <a:rPr lang="en-US" sz="2000" dirty="0"/>
              <a:t>Index</a:t>
            </a:r>
          </a:p>
          <a:p>
            <a:pPr lvl="1"/>
            <a:r>
              <a:rPr lang="en-US" sz="2000" dirty="0"/>
              <a:t>Search Query</a:t>
            </a:r>
          </a:p>
          <a:p>
            <a:pPr lvl="1"/>
            <a:r>
              <a:rPr lang="en-US" sz="2000" dirty="0"/>
              <a:t>Relevance and Sorting</a:t>
            </a:r>
          </a:p>
          <a:p>
            <a:pPr lvl="1"/>
            <a:r>
              <a:rPr lang="en-US" sz="2000" dirty="0"/>
              <a:t>Visualization &amp; Interpretation</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Tree>
    <p:extLst>
      <p:ext uri="{BB962C8B-B14F-4D97-AF65-F5344CB8AC3E}">
        <p14:creationId xmlns:p14="http://schemas.microsoft.com/office/powerpoint/2010/main" val="33359007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Data Extraction &amp; Storage</a:t>
            </a:r>
            <a:endParaRPr lang="en-US" dirty="0"/>
          </a:p>
        </p:txBody>
      </p:sp>
      <p:sp>
        <p:nvSpPr>
          <p:cNvPr id="7" name="Content Placeholder 1"/>
          <p:cNvSpPr txBox="1">
            <a:spLocks/>
          </p:cNvSpPr>
          <p:nvPr/>
        </p:nvSpPr>
        <p:spPr>
          <a:xfrm>
            <a:off x="395536" y="1700808"/>
            <a:ext cx="4824536"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Data Extraction</a:t>
            </a:r>
          </a:p>
          <a:p>
            <a:pPr lvl="1"/>
            <a:r>
              <a:rPr lang="en-US" sz="1800" dirty="0"/>
              <a:t>Manage Facebook account</a:t>
            </a:r>
          </a:p>
          <a:p>
            <a:pPr lvl="1"/>
            <a:r>
              <a:rPr lang="en-US" sz="1800" dirty="0"/>
              <a:t>Disconnect and retry</a:t>
            </a:r>
          </a:p>
          <a:p>
            <a:pPr lvl="1"/>
            <a:r>
              <a:rPr lang="en-US" sz="1800" dirty="0"/>
              <a:t>Throttling</a:t>
            </a:r>
          </a:p>
          <a:p>
            <a:pPr lvl="1"/>
            <a:r>
              <a:rPr lang="en-US" sz="1800" dirty="0"/>
              <a:t>Web Scraping</a:t>
            </a:r>
          </a:p>
          <a:p>
            <a:pPr lvl="1"/>
            <a:r>
              <a:rPr lang="en-US" sz="1800" dirty="0"/>
              <a:t>Privacy </a:t>
            </a:r>
            <a:r>
              <a:rPr lang="en-US" sz="1800" dirty="0" smtClean="0"/>
              <a:t>limitation</a:t>
            </a:r>
            <a:r>
              <a:rPr lang="en-US" sz="2000" dirty="0" smtClean="0"/>
              <a:t> </a:t>
            </a:r>
            <a:r>
              <a:rPr lang="en-US" sz="1400" dirty="0" smtClean="0"/>
              <a:t>(</a:t>
            </a:r>
            <a:r>
              <a:rPr lang="en-US" sz="1400" dirty="0">
                <a:solidFill>
                  <a:srgbClr val="FF0000"/>
                </a:solidFill>
                <a:hlinkClick r:id="rId2"/>
              </a:rPr>
              <a:t>Cambridge </a:t>
            </a:r>
            <a:r>
              <a:rPr lang="en-US" sz="1400" dirty="0" err="1" smtClean="0">
                <a:solidFill>
                  <a:srgbClr val="FF0000"/>
                </a:solidFill>
                <a:hlinkClick r:id="rId2"/>
              </a:rPr>
              <a:t>Analytica</a:t>
            </a:r>
            <a:r>
              <a:rPr lang="en-US" sz="1400" dirty="0" smtClean="0">
                <a:solidFill>
                  <a:srgbClr val="FF0000"/>
                </a:solidFill>
                <a:hlinkClick r:id="rId2"/>
              </a:rPr>
              <a:t> Scandal</a:t>
            </a:r>
            <a:r>
              <a:rPr lang="en-US" sz="1400" dirty="0" smtClean="0">
                <a:hlinkClick r:id="rId2"/>
              </a:rPr>
              <a:t>: </a:t>
            </a:r>
            <a:r>
              <a:rPr lang="en-US" sz="1400" dirty="0" smtClean="0">
                <a:solidFill>
                  <a:srgbClr val="FF0000"/>
                </a:solidFill>
                <a:hlinkClick r:id="rId2"/>
              </a:rPr>
              <a:t>Facebook </a:t>
            </a:r>
            <a:r>
              <a:rPr lang="en-US" sz="1400" dirty="0">
                <a:solidFill>
                  <a:srgbClr val="FF0000"/>
                </a:solidFill>
                <a:hlinkClick r:id="rId2"/>
              </a:rPr>
              <a:t>Allowed Firm To Exploit Data To Target American </a:t>
            </a:r>
            <a:r>
              <a:rPr lang="en-US" sz="1400" dirty="0" smtClean="0">
                <a:solidFill>
                  <a:srgbClr val="FF0000"/>
                </a:solidFill>
                <a:hlinkClick r:id="rId2"/>
              </a:rPr>
              <a:t>Voters</a:t>
            </a:r>
            <a:r>
              <a:rPr lang="en-US" sz="1400" dirty="0" smtClean="0"/>
              <a:t>)</a:t>
            </a:r>
            <a:endParaRPr lang="en-US" sz="1400" dirty="0"/>
          </a:p>
          <a:p>
            <a:endParaRPr lang="en-US" sz="1800" b="1" dirty="0" smtClean="0"/>
          </a:p>
          <a:p>
            <a:r>
              <a:rPr lang="en-US" sz="1800" b="1" dirty="0" smtClean="0"/>
              <a:t>Storage</a:t>
            </a:r>
            <a:endParaRPr lang="en-US" sz="1800" b="1" dirty="0"/>
          </a:p>
          <a:p>
            <a:pPr lvl="1"/>
            <a:r>
              <a:rPr lang="en-US" sz="1800" dirty="0"/>
              <a:t>Durable</a:t>
            </a:r>
          </a:p>
          <a:p>
            <a:pPr lvl="1"/>
            <a:r>
              <a:rPr lang="en-US" sz="1800" dirty="0"/>
              <a:t>Handle concurrency (multiple writer)</a:t>
            </a:r>
          </a:p>
          <a:p>
            <a:pPr lvl="1"/>
            <a:r>
              <a:rPr lang="en-US" sz="1800" dirty="0"/>
              <a:t>Fast retrieval</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pic>
        <p:nvPicPr>
          <p:cNvPr id="3076" name="Picture 4" descr="buy likes factory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132856"/>
            <a:ext cx="3440916" cy="317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9401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68" y="1700808"/>
            <a:ext cx="7832939" cy="4406028"/>
          </a:xfrm>
          <a:prstGeom prst="rect">
            <a:avLst/>
          </a:prstGeom>
        </p:spPr>
      </p:pic>
    </p:spTree>
    <p:extLst>
      <p:ext uri="{BB962C8B-B14F-4D97-AF65-F5344CB8AC3E}">
        <p14:creationId xmlns:p14="http://schemas.microsoft.com/office/powerpoint/2010/main" val="27232991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Pre Process</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Cleaning</a:t>
            </a:r>
          </a:p>
          <a:p>
            <a:pPr lvl="1"/>
            <a:r>
              <a:rPr lang="en-US" sz="1800" dirty="0"/>
              <a:t>Remove symbols (, [ ] \ ! # </a:t>
            </a:r>
            <a:r>
              <a:rPr lang="en-US" sz="1800" dirty="0" err="1"/>
              <a:t>etc</a:t>
            </a:r>
            <a:r>
              <a:rPr lang="en-US" sz="1800" dirty="0"/>
              <a:t>)</a:t>
            </a:r>
          </a:p>
          <a:p>
            <a:pPr lvl="1"/>
            <a:r>
              <a:rPr lang="en-US" sz="1800" dirty="0"/>
              <a:t>Remove </a:t>
            </a:r>
            <a:r>
              <a:rPr lang="en-US" sz="1800" dirty="0" smtClean="0"/>
              <a:t>URLs</a:t>
            </a:r>
          </a:p>
          <a:p>
            <a:pPr lvl="1"/>
            <a:endParaRPr lang="en-US" sz="2000" dirty="0"/>
          </a:p>
          <a:p>
            <a:r>
              <a:rPr lang="en-US" sz="2000" b="1" dirty="0"/>
              <a:t>Small Caps</a:t>
            </a:r>
          </a:p>
          <a:p>
            <a:pPr lvl="1"/>
            <a:r>
              <a:rPr lang="en-US" sz="1800" dirty="0"/>
              <a:t>Convert all English letters to small caps</a:t>
            </a:r>
          </a:p>
          <a:p>
            <a:endParaRPr lang="en-US" sz="1800" b="1" dirty="0" smtClean="0"/>
          </a:p>
          <a:p>
            <a:r>
              <a:rPr lang="en-US" sz="2000" b="1" dirty="0" smtClean="0"/>
              <a:t>Tokenize</a:t>
            </a:r>
            <a:endParaRPr lang="en-US" sz="1800" b="1" dirty="0"/>
          </a:p>
          <a:p>
            <a:pPr lvl="1"/>
            <a:r>
              <a:rPr lang="en-US" sz="1800" dirty="0"/>
              <a:t>Break the sentence into words </a:t>
            </a:r>
          </a:p>
          <a:p>
            <a:pPr lvl="1"/>
            <a:r>
              <a:rPr lang="en-US" sz="1800" dirty="0"/>
              <a:t>English is easy but Chinese is not</a:t>
            </a:r>
          </a:p>
          <a:p>
            <a:pPr lvl="1"/>
            <a:r>
              <a:rPr lang="en-US" sz="1800" dirty="0"/>
              <a:t>Example:</a:t>
            </a:r>
          </a:p>
          <a:p>
            <a:pPr lvl="2"/>
            <a:r>
              <a:rPr lang="zh-TW" altLang="en-US" sz="1800" dirty="0"/>
              <a:t>各位父母買零食要留意</a:t>
            </a:r>
            <a:endParaRPr lang="en-US" altLang="zh-TW" sz="1800" dirty="0"/>
          </a:p>
          <a:p>
            <a:pPr lvl="2"/>
            <a:r>
              <a:rPr lang="zh-TW" altLang="en-US" sz="1800" dirty="0"/>
              <a:t>各位 父母 買零食 要 留意 </a:t>
            </a:r>
            <a:r>
              <a:rPr lang="en-US" altLang="zh-TW" sz="1800" dirty="0"/>
              <a:t>(with space between each phrases</a:t>
            </a:r>
            <a:r>
              <a:rPr lang="en-US" altLang="zh-TW" sz="1800" dirty="0" smtClean="0"/>
              <a:t>)</a:t>
            </a:r>
          </a:p>
          <a:p>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Tree>
    <p:extLst>
      <p:ext uri="{BB962C8B-B14F-4D97-AF65-F5344CB8AC3E}">
        <p14:creationId xmlns:p14="http://schemas.microsoft.com/office/powerpoint/2010/main" val="18935887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Post Process</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Remove </a:t>
            </a:r>
            <a:r>
              <a:rPr lang="en-US" sz="1800" b="1" dirty="0"/>
              <a:t>Stop Word</a:t>
            </a:r>
          </a:p>
          <a:p>
            <a:pPr lvl="1"/>
            <a:r>
              <a:rPr lang="en-US" sz="1800" b="1" dirty="0"/>
              <a:t>English</a:t>
            </a:r>
            <a:r>
              <a:rPr lang="en-US" sz="1800" dirty="0"/>
              <a:t>: a an the</a:t>
            </a:r>
          </a:p>
          <a:p>
            <a:pPr lvl="1"/>
            <a:r>
              <a:rPr lang="en-US" sz="1800" b="1" dirty="0"/>
              <a:t>Chinese</a:t>
            </a:r>
            <a:r>
              <a:rPr lang="en-US" sz="1800" dirty="0"/>
              <a:t>: </a:t>
            </a:r>
            <a:r>
              <a:rPr lang="zh-TW" altLang="en-US" sz="1800" dirty="0"/>
              <a:t>的 了 嗎</a:t>
            </a:r>
            <a:endParaRPr lang="en-US" sz="1800" dirty="0"/>
          </a:p>
          <a:p>
            <a:endParaRPr lang="en-US" sz="1800" dirty="0" smtClean="0"/>
          </a:p>
          <a:p>
            <a:r>
              <a:rPr lang="en-US" sz="1800" b="1" dirty="0" smtClean="0"/>
              <a:t>Word </a:t>
            </a:r>
            <a:r>
              <a:rPr lang="en-US" sz="1800" b="1" dirty="0"/>
              <a:t>Stemming</a:t>
            </a:r>
          </a:p>
          <a:p>
            <a:pPr lvl="1"/>
            <a:r>
              <a:rPr lang="en-US" altLang="zh-TW" sz="1800" b="1" dirty="0"/>
              <a:t>English</a:t>
            </a:r>
            <a:r>
              <a:rPr lang="en-US" altLang="zh-TW" sz="1800" dirty="0"/>
              <a:t>: </a:t>
            </a:r>
            <a:r>
              <a:rPr lang="en-US" sz="1800" dirty="0"/>
              <a:t>stems stemmer stemming stemmed</a:t>
            </a:r>
          </a:p>
          <a:p>
            <a:pPr lvl="1"/>
            <a:r>
              <a:rPr lang="en-US" sz="1800" b="1" dirty="0"/>
              <a:t>Chinese</a:t>
            </a:r>
            <a:r>
              <a:rPr lang="en-US" sz="1800" dirty="0"/>
              <a:t>: </a:t>
            </a:r>
            <a:r>
              <a:rPr lang="zh-TW" altLang="en-US" sz="1800" dirty="0"/>
              <a:t>香港大學</a:t>
            </a:r>
            <a:r>
              <a:rPr lang="en-US" altLang="zh-TW" sz="1800" dirty="0"/>
              <a:t>, </a:t>
            </a:r>
            <a:r>
              <a:rPr lang="zh-TW" altLang="en-US" sz="1800" dirty="0"/>
              <a:t>港大</a:t>
            </a:r>
            <a:r>
              <a:rPr lang="en-US" altLang="zh-TW" sz="1800" dirty="0"/>
              <a:t>, </a:t>
            </a:r>
            <a:r>
              <a:rPr lang="en-US" altLang="zh-TW" sz="1800" dirty="0" err="1"/>
              <a:t>hku</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Tree>
    <p:extLst>
      <p:ext uri="{BB962C8B-B14F-4D97-AF65-F5344CB8AC3E}">
        <p14:creationId xmlns:p14="http://schemas.microsoft.com/office/powerpoint/2010/main" val="18519430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Indexing</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Searching:</a:t>
            </a:r>
          </a:p>
          <a:p>
            <a:r>
              <a:rPr lang="en-US" sz="1800" dirty="0"/>
              <a:t>	</a:t>
            </a:r>
            <a:r>
              <a:rPr lang="en-US" sz="1800" dirty="0" smtClean="0"/>
              <a:t>Inverted </a:t>
            </a:r>
            <a:r>
              <a:rPr lang="en-US" sz="1800" dirty="0"/>
              <a:t>Index</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pic>
        <p:nvPicPr>
          <p:cNvPr id="6" name="Picture 2" descr="inverted index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1844823"/>
            <a:ext cx="5184576" cy="394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262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Search Query</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a:t>Logical “and” “not”</a:t>
            </a:r>
          </a:p>
          <a:p>
            <a:pPr lvl="1"/>
            <a:r>
              <a:rPr lang="en-US" altLang="zh-TW" sz="2000" dirty="0"/>
              <a:t>(</a:t>
            </a:r>
            <a:r>
              <a:rPr lang="zh-TW" altLang="en-US" sz="2000" dirty="0"/>
              <a:t>曾俊華 </a:t>
            </a:r>
            <a:r>
              <a:rPr lang="en-US" sz="2000" dirty="0"/>
              <a:t>and (</a:t>
            </a:r>
            <a:r>
              <a:rPr lang="zh-TW" altLang="en-US" sz="2000" dirty="0"/>
              <a:t>教育 醫療</a:t>
            </a:r>
            <a:r>
              <a:rPr lang="en-US" altLang="zh-TW" sz="2000" dirty="0"/>
              <a:t>)) </a:t>
            </a:r>
            <a:r>
              <a:rPr lang="en-US" sz="2000" dirty="0"/>
              <a:t>not (</a:t>
            </a:r>
            <a:r>
              <a:rPr lang="zh-TW" altLang="en-US" sz="2000" dirty="0"/>
              <a:t>林鄭 胡官</a:t>
            </a:r>
            <a:r>
              <a:rPr lang="en-US" altLang="zh-TW" sz="2000" dirty="0"/>
              <a:t>)</a:t>
            </a:r>
            <a:endParaRPr lang="en-US" sz="2000" dirty="0"/>
          </a:p>
          <a:p>
            <a:r>
              <a:rPr lang="en-US" sz="2000" dirty="0"/>
              <a:t>Wildcard * ?</a:t>
            </a:r>
          </a:p>
          <a:p>
            <a:pPr lvl="1"/>
            <a:r>
              <a:rPr lang="en-US" sz="2000" dirty="0" err="1"/>
              <a:t>te?t</a:t>
            </a:r>
            <a:endParaRPr lang="en-US" sz="2000" dirty="0"/>
          </a:p>
          <a:p>
            <a:pPr lvl="1"/>
            <a:r>
              <a:rPr lang="en-US" sz="2000" dirty="0"/>
              <a:t>test*</a:t>
            </a:r>
          </a:p>
          <a:p>
            <a:r>
              <a:rPr lang="en-US" sz="2000" dirty="0"/>
              <a:t>Proximity </a:t>
            </a:r>
          </a:p>
          <a:p>
            <a:pPr lvl="1"/>
            <a:r>
              <a:rPr lang="en-US" sz="2000" dirty="0" err="1"/>
              <a:t>jakarta</a:t>
            </a:r>
            <a:r>
              <a:rPr lang="en-US" sz="2000" dirty="0"/>
              <a:t> apache"~10</a:t>
            </a:r>
            <a:br>
              <a:rPr lang="en-US" sz="2000" dirty="0"/>
            </a:br>
            <a:r>
              <a:rPr lang="en-US" sz="2000" dirty="0"/>
              <a:t>(search for a "apache" and "</a:t>
            </a:r>
            <a:r>
              <a:rPr lang="en-US" sz="2000" dirty="0" err="1"/>
              <a:t>jakarta</a:t>
            </a:r>
            <a:r>
              <a:rPr lang="en-US" sz="2000" dirty="0"/>
              <a:t>" within 10 words of each other in a document use the search)</a:t>
            </a:r>
          </a:p>
          <a:p>
            <a:r>
              <a:rPr lang="en-US" sz="2000" dirty="0"/>
              <a:t>Range </a:t>
            </a:r>
          </a:p>
          <a:p>
            <a:pPr lvl="1"/>
            <a:r>
              <a:rPr lang="en-US" sz="2000" dirty="0"/>
              <a:t>[20020101 TO 20030101]</a:t>
            </a:r>
          </a:p>
          <a:p>
            <a:pPr lvl="1"/>
            <a:r>
              <a:rPr lang="en-US" sz="2000" dirty="0"/>
              <a:t>{Aida TO Carmen}</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Tree>
    <p:extLst>
      <p:ext uri="{BB962C8B-B14F-4D97-AF65-F5344CB8AC3E}">
        <p14:creationId xmlns:p14="http://schemas.microsoft.com/office/powerpoint/2010/main" val="3986707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Relevance &amp; Sorting</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a:t>What to display from the 1millions matched results</a:t>
            </a:r>
            <a:r>
              <a:rPr lang="en-US" sz="2000" dirty="0" smtClean="0"/>
              <a:t>?</a:t>
            </a:r>
          </a:p>
          <a:p>
            <a:pPr lvl="1"/>
            <a:endParaRPr lang="en-US" sz="2000" dirty="0" smtClean="0"/>
          </a:p>
          <a:p>
            <a:pPr lvl="1"/>
            <a:r>
              <a:rPr lang="en-US" sz="2000" dirty="0" smtClean="0"/>
              <a:t>TF-IDF </a:t>
            </a:r>
            <a:r>
              <a:rPr lang="en-US" sz="2000" dirty="0"/>
              <a:t>(Term Frequency/Invert Document Frequency</a:t>
            </a:r>
            <a:r>
              <a:rPr lang="en-US" sz="2000" dirty="0" smtClean="0"/>
              <a:t>)</a:t>
            </a:r>
          </a:p>
          <a:p>
            <a:pPr lvl="1"/>
            <a:endParaRPr lang="en-US" sz="2000" dirty="0" smtClean="0"/>
          </a:p>
          <a:p>
            <a:pPr lvl="1"/>
            <a:r>
              <a:rPr lang="en-US" sz="2000" dirty="0" smtClean="0"/>
              <a:t>Google PageRank</a:t>
            </a:r>
          </a:p>
          <a:p>
            <a:pPr lvl="1"/>
            <a:endParaRPr lang="en-US" sz="2000" dirty="0" smtClean="0"/>
          </a:p>
          <a:p>
            <a:pPr lvl="1"/>
            <a:r>
              <a:rPr lang="en-US" sz="2000" dirty="0" smtClean="0"/>
              <a:t>Vector </a:t>
            </a:r>
            <a:r>
              <a:rPr lang="en-US" sz="2000" dirty="0"/>
              <a:t>Space Model (Word Embedding)</a:t>
            </a:r>
          </a:p>
          <a:p>
            <a:pPr lvl="1"/>
            <a:endParaRPr lang="en-US" sz="2000" dirty="0" smtClean="0"/>
          </a:p>
          <a:p>
            <a:pPr lvl="1"/>
            <a:r>
              <a:rPr lang="en-US" sz="2000" dirty="0" smtClean="0"/>
              <a:t>Social </a:t>
            </a:r>
            <a:r>
              <a:rPr lang="en-US" sz="2000" dirty="0"/>
              <a:t>Media </a:t>
            </a:r>
            <a:r>
              <a:rPr lang="en-US" sz="2000" dirty="0" smtClean="0"/>
              <a:t>Ranking</a:t>
            </a:r>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Tree>
    <p:extLst>
      <p:ext uri="{BB962C8B-B14F-4D97-AF65-F5344CB8AC3E}">
        <p14:creationId xmlns:p14="http://schemas.microsoft.com/office/powerpoint/2010/main" val="41674192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Google PageRank</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pic>
        <p:nvPicPr>
          <p:cNvPr id="9218" name="Picture 2" descr="google pageran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458094"/>
            <a:ext cx="5218801" cy="42054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5690268"/>
            <a:ext cx="7272808" cy="830997"/>
          </a:xfrm>
          <a:prstGeom prst="rect">
            <a:avLst/>
          </a:prstGeom>
          <a:noFill/>
        </p:spPr>
        <p:txBody>
          <a:bodyPr wrap="square" rtlCol="0">
            <a:spAutoFit/>
          </a:bodyPr>
          <a:lstStyle/>
          <a:p>
            <a:r>
              <a:rPr lang="en-US" sz="1600" dirty="0" smtClean="0"/>
              <a:t>Search Engine Optimization (</a:t>
            </a:r>
            <a:r>
              <a:rPr lang="en-US" sz="1600" dirty="0"/>
              <a:t>SEO): </a:t>
            </a:r>
            <a:r>
              <a:rPr lang="en-US" sz="1600" dirty="0" smtClean="0"/>
              <a:t>	</a:t>
            </a:r>
            <a:r>
              <a:rPr lang="en-US" sz="1600" dirty="0" smtClean="0">
                <a:hlinkClick r:id="rId3"/>
              </a:rPr>
              <a:t>https</a:t>
            </a:r>
            <a:r>
              <a:rPr lang="en-US" sz="1600" dirty="0">
                <a:hlinkClick r:id="rId3"/>
              </a:rPr>
              <a:t>://</a:t>
            </a:r>
            <a:r>
              <a:rPr lang="en-US" sz="1600" dirty="0" smtClean="0">
                <a:hlinkClick r:id="rId3"/>
              </a:rPr>
              <a:t>en.wikipedia.org/wiki/Search_engine_optimization</a:t>
            </a:r>
            <a:endParaRPr lang="en-US" sz="1600" dirty="0" smtClean="0"/>
          </a:p>
          <a:p>
            <a:endParaRPr lang="en-US" sz="1600" dirty="0"/>
          </a:p>
        </p:txBody>
      </p:sp>
      <p:sp>
        <p:nvSpPr>
          <p:cNvPr id="4" name="TextBox 3"/>
          <p:cNvSpPr txBox="1"/>
          <p:nvPr/>
        </p:nvSpPr>
        <p:spPr>
          <a:xfrm>
            <a:off x="386431" y="2132856"/>
            <a:ext cx="2846487"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Google realized that relevance for the web </a:t>
            </a:r>
            <a:r>
              <a:rPr lang="en-US" sz="2000" b="1" dirty="0">
                <a:solidFill>
                  <a:srgbClr val="0070C0"/>
                </a:solidFill>
              </a:rPr>
              <a:t>depended on trust</a:t>
            </a:r>
            <a:r>
              <a:rPr lang="en-US" sz="2000" dirty="0"/>
              <a:t>, </a:t>
            </a:r>
            <a:r>
              <a:rPr lang="en-US" sz="2000" b="1" dirty="0">
                <a:solidFill>
                  <a:srgbClr val="0070C0"/>
                </a:solidFill>
              </a:rPr>
              <a:t>not just text</a:t>
            </a:r>
          </a:p>
        </p:txBody>
      </p:sp>
    </p:spTree>
    <p:extLst>
      <p:ext uri="{BB962C8B-B14F-4D97-AF65-F5344CB8AC3E}">
        <p14:creationId xmlns:p14="http://schemas.microsoft.com/office/powerpoint/2010/main" val="35621219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Vector Space </a:t>
            </a:r>
            <a:r>
              <a:rPr lang="en-US" dirty="0" smtClean="0"/>
              <a:t>Model (Word Embedding)</a:t>
            </a:r>
            <a:endParaRPr lang="en-US" dirty="0"/>
          </a:p>
        </p:txBody>
      </p:sp>
      <p:sp>
        <p:nvSpPr>
          <p:cNvPr id="7" name="Content Placeholder 1"/>
          <p:cNvSpPr txBox="1">
            <a:spLocks/>
          </p:cNvSpPr>
          <p:nvPr/>
        </p:nvSpPr>
        <p:spPr>
          <a:xfrm>
            <a:off x="-180528" y="1844824"/>
            <a:ext cx="8568952" cy="17872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1257300" lvl="2" indent="-457200">
              <a:buFont typeface="Arial" panose="020B0604020202020204" pitchFamily="34" charset="0"/>
              <a:buChar char="•"/>
            </a:pPr>
            <a:r>
              <a:rPr lang="en-US" sz="1800" dirty="0" smtClean="0"/>
              <a:t>Representing </a:t>
            </a:r>
            <a:r>
              <a:rPr lang="en-US" sz="1800" b="1" dirty="0">
                <a:solidFill>
                  <a:srgbClr val="0070C0"/>
                </a:solidFill>
              </a:rPr>
              <a:t>text documents as vectors </a:t>
            </a:r>
            <a:r>
              <a:rPr lang="en-US" sz="1800" dirty="0"/>
              <a:t>of identifiers. </a:t>
            </a:r>
            <a:r>
              <a:rPr lang="en-US" sz="1800" b="1" dirty="0">
                <a:solidFill>
                  <a:srgbClr val="0070C0"/>
                </a:solidFill>
              </a:rPr>
              <a:t>Each dimension corresponds to a separate term</a:t>
            </a:r>
            <a:r>
              <a:rPr lang="en-US" sz="1800" dirty="0"/>
              <a:t>. If a term occurs in the document, its value in the vector is non-zero. </a:t>
            </a:r>
          </a:p>
          <a:p>
            <a:pPr marL="1257300" lvl="2" indent="-457200">
              <a:buFont typeface="Arial" panose="020B0604020202020204" pitchFamily="34" charset="0"/>
              <a:buChar char="•"/>
            </a:pPr>
            <a:r>
              <a:rPr lang="en-US" sz="1800" dirty="0"/>
              <a:t>Use </a:t>
            </a:r>
            <a:r>
              <a:rPr lang="en-US" sz="1800" b="1" dirty="0">
                <a:solidFill>
                  <a:srgbClr val="0070C0"/>
                </a:solidFill>
              </a:rPr>
              <a:t>cosine similarity </a:t>
            </a:r>
            <a:r>
              <a:rPr lang="en-US" sz="1800" dirty="0"/>
              <a:t>(e.g. dot product) to calculate the text </a:t>
            </a:r>
            <a:r>
              <a:rPr lang="en-US" sz="1800" dirty="0" smtClean="0"/>
              <a:t>similarity</a:t>
            </a:r>
            <a:endParaRPr lang="en-US" sz="1800" dirty="0"/>
          </a:p>
          <a:p>
            <a:pPr marL="400050" lvl="1" indent="0">
              <a:buNone/>
            </a:pPr>
            <a:endParaRPr lang="en-US" sz="20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pic>
        <p:nvPicPr>
          <p:cNvPr id="6" name="Picture 2" descr="text similarity vector space model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6348" r="3307" b="8724"/>
          <a:stretch/>
        </p:blipFill>
        <p:spPr bwMode="auto">
          <a:xfrm>
            <a:off x="971600" y="3356992"/>
            <a:ext cx="3404834" cy="22429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ext similarity vector space model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5" y="3212976"/>
            <a:ext cx="2755897" cy="25319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5435" y="5867857"/>
            <a:ext cx="7512949" cy="646331"/>
          </a:xfrm>
          <a:prstGeom prst="rect">
            <a:avLst/>
          </a:prstGeom>
          <a:noFill/>
        </p:spPr>
        <p:txBody>
          <a:bodyPr wrap="square" rtlCol="0">
            <a:spAutoFit/>
          </a:bodyPr>
          <a:lstStyle/>
          <a:p>
            <a:pPr marL="0" lvl="1"/>
            <a:r>
              <a:rPr lang="en-US" sz="1800" b="1" dirty="0">
                <a:solidFill>
                  <a:srgbClr val="00B050"/>
                </a:solidFill>
              </a:rPr>
              <a:t>Demo</a:t>
            </a:r>
            <a:r>
              <a:rPr lang="en-US" sz="1800" dirty="0" smtClean="0"/>
              <a:t>: </a:t>
            </a:r>
            <a:r>
              <a:rPr lang="en-US" sz="1800" dirty="0">
                <a:hlinkClick r:id="rId4"/>
              </a:rPr>
              <a:t>http://projector.tensorflow.org</a:t>
            </a:r>
            <a:r>
              <a:rPr lang="en-US" sz="1800" dirty="0" smtClean="0">
                <a:hlinkClick r:id="rId4"/>
              </a:rPr>
              <a:t>/</a:t>
            </a:r>
            <a:r>
              <a:rPr lang="en-US" sz="1800" dirty="0" smtClean="0"/>
              <a:t>    </a:t>
            </a:r>
            <a:r>
              <a:rPr lang="en-US" sz="1800" b="1" dirty="0" smtClean="0">
                <a:solidFill>
                  <a:srgbClr val="00B050"/>
                </a:solidFill>
              </a:rPr>
              <a:t>Example</a:t>
            </a:r>
            <a:r>
              <a:rPr lang="en-US" sz="1800" dirty="0" smtClean="0"/>
              <a:t>: Search “</a:t>
            </a:r>
            <a:r>
              <a:rPr lang="zh-TW" altLang="en-US" sz="1800" dirty="0"/>
              <a:t>大交</a:t>
            </a:r>
            <a:r>
              <a:rPr lang="zh-TW" altLang="en-US" sz="1800" dirty="0" smtClean="0"/>
              <a:t>合</a:t>
            </a:r>
            <a:r>
              <a:rPr lang="en-US" altLang="zh-TW" sz="1800" dirty="0" smtClean="0"/>
              <a:t>”</a:t>
            </a:r>
            <a:endParaRPr lang="en-US" sz="1800" dirty="0"/>
          </a:p>
          <a:p>
            <a:endParaRPr lang="en-US" sz="1800" dirty="0"/>
          </a:p>
        </p:txBody>
      </p:sp>
    </p:spTree>
    <p:extLst>
      <p:ext uri="{BB962C8B-B14F-4D97-AF65-F5344CB8AC3E}">
        <p14:creationId xmlns:p14="http://schemas.microsoft.com/office/powerpoint/2010/main" val="20787480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Social Media Ranking</a:t>
            </a:r>
            <a:endParaRPr lang="en-US" dirty="0"/>
          </a:p>
        </p:txBody>
      </p:sp>
      <p:sp>
        <p:nvSpPr>
          <p:cNvPr id="7" name="Content Placeholder 1"/>
          <p:cNvSpPr txBox="1">
            <a:spLocks/>
          </p:cNvSpPr>
          <p:nvPr/>
        </p:nvSpPr>
        <p:spPr>
          <a:xfrm>
            <a:off x="-180528" y="1844824"/>
            <a:ext cx="9577064"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1257300" lvl="2" indent="-457200">
              <a:buFont typeface="Arial" panose="020B0604020202020204" pitchFamily="34" charset="0"/>
              <a:buChar char="•"/>
            </a:pPr>
            <a:r>
              <a:rPr lang="en-US" sz="1800" dirty="0" smtClean="0"/>
              <a:t>Sort by Date</a:t>
            </a:r>
          </a:p>
          <a:p>
            <a:pPr marL="1257300" lvl="2" indent="-457200">
              <a:buFont typeface="Arial" panose="020B0604020202020204" pitchFamily="34" charset="0"/>
              <a:buChar char="•"/>
            </a:pPr>
            <a:endParaRPr lang="en-US" sz="1800" dirty="0"/>
          </a:p>
          <a:p>
            <a:pPr marL="1257300" lvl="2" indent="-457200">
              <a:buFont typeface="Arial" panose="020B0604020202020204" pitchFamily="34" charset="0"/>
              <a:buChar char="•"/>
            </a:pPr>
            <a:r>
              <a:rPr lang="en-US" sz="1800" dirty="0" smtClean="0"/>
              <a:t>Sort by </a:t>
            </a:r>
          </a:p>
          <a:p>
            <a:pPr marL="1257300" lvl="2" indent="-457200">
              <a:buFont typeface="Arial" panose="020B0604020202020204" pitchFamily="34" charset="0"/>
              <a:buChar char="•"/>
            </a:pPr>
            <a:endParaRPr lang="en-US" sz="1800" dirty="0"/>
          </a:p>
          <a:p>
            <a:pPr marL="1257300" lvl="2" indent="-457200">
              <a:buFont typeface="Arial" panose="020B0604020202020204" pitchFamily="34" charset="0"/>
              <a:buChar char="•"/>
            </a:pPr>
            <a:endParaRPr lang="en-US" sz="1800" dirty="0" smtClean="0"/>
          </a:p>
          <a:p>
            <a:pPr marL="1257300" lvl="2" indent="-457200">
              <a:buFont typeface="Arial" panose="020B0604020202020204" pitchFamily="34" charset="0"/>
              <a:buChar char="•"/>
            </a:pPr>
            <a:endParaRPr lang="en-US" sz="1800" dirty="0"/>
          </a:p>
          <a:p>
            <a:pPr marL="1257300" lvl="2" indent="-457200">
              <a:buFont typeface="Arial" panose="020B0604020202020204" pitchFamily="34" charset="0"/>
              <a:buChar char="•"/>
            </a:pPr>
            <a:r>
              <a:rPr lang="en-US" sz="1800" dirty="0" smtClean="0"/>
              <a:t>Sort by Popularity Index</a:t>
            </a:r>
          </a:p>
          <a:p>
            <a:pPr marL="1257300" lvl="3" indent="0">
              <a:buNone/>
            </a:pPr>
            <a:endParaRPr lang="en-US" sz="1400" dirty="0" smtClean="0"/>
          </a:p>
          <a:p>
            <a:pPr marL="1257300" lvl="3" indent="0">
              <a:buNone/>
            </a:pPr>
            <a:r>
              <a:rPr lang="en-US" sz="1400" b="1" dirty="0" smtClean="0">
                <a:solidFill>
                  <a:srgbClr val="0070C0"/>
                </a:solidFill>
              </a:rPr>
              <a:t>10*comment </a:t>
            </a:r>
            <a:r>
              <a:rPr lang="en-US" sz="1400" b="1" dirty="0">
                <a:solidFill>
                  <a:srgbClr val="0070C0"/>
                </a:solidFill>
              </a:rPr>
              <a:t>+ 5*Love + 5*Angry + 4*Sad + 3*wow + 3*</a:t>
            </a:r>
            <a:r>
              <a:rPr lang="en-US" sz="1400" b="1" dirty="0" err="1">
                <a:solidFill>
                  <a:srgbClr val="0070C0"/>
                </a:solidFill>
              </a:rPr>
              <a:t>haha</a:t>
            </a:r>
            <a:r>
              <a:rPr lang="en-US" sz="1400" b="1" dirty="0">
                <a:solidFill>
                  <a:srgbClr val="0070C0"/>
                </a:solidFill>
              </a:rPr>
              <a:t> + 2*</a:t>
            </a:r>
            <a:r>
              <a:rPr lang="en-US" sz="1400" b="1" dirty="0" err="1">
                <a:solidFill>
                  <a:srgbClr val="0070C0"/>
                </a:solidFill>
              </a:rPr>
              <a:t>Comment_like</a:t>
            </a:r>
            <a:r>
              <a:rPr lang="en-US" sz="1400" b="1" dirty="0">
                <a:solidFill>
                  <a:srgbClr val="0070C0"/>
                </a:solidFill>
              </a:rPr>
              <a:t> + </a:t>
            </a:r>
            <a:r>
              <a:rPr lang="en-US" sz="1400" b="1" dirty="0" err="1">
                <a:solidFill>
                  <a:srgbClr val="0070C0"/>
                </a:solidFill>
              </a:rPr>
              <a:t>Page_like</a:t>
            </a:r>
            <a:endParaRPr lang="en-US" sz="1400" b="1" dirty="0" smtClean="0">
              <a:solidFill>
                <a:srgbClr val="0070C0"/>
              </a:solidFill>
            </a:endParaRPr>
          </a:p>
          <a:p>
            <a:pPr marL="1714500" lvl="3" indent="-457200">
              <a:buFont typeface="Arial" panose="020B0604020202020204" pitchFamily="34" charset="0"/>
              <a:buChar char="•"/>
            </a:pPr>
            <a:endParaRPr lang="en-US" sz="1400" dirty="0"/>
          </a:p>
          <a:p>
            <a:pPr marL="400050" lvl="1" indent="0">
              <a:buNone/>
            </a:pPr>
            <a:endParaRPr lang="en-US" sz="2000" dirty="0" smtClean="0"/>
          </a:p>
          <a:p>
            <a:pPr marL="400050" lvl="1" indent="0">
              <a:buNone/>
            </a:pPr>
            <a:endParaRPr lang="en-US" sz="2000" dirty="0"/>
          </a:p>
          <a:p>
            <a:pPr marL="400050" lvl="1" indent="0">
              <a:buNone/>
            </a:pPr>
            <a:endParaRPr lang="en-US" sz="2000" dirty="0" smtClean="0"/>
          </a:p>
          <a:p>
            <a:pPr marL="400050" lvl="1" indent="0">
              <a:buNone/>
            </a:pPr>
            <a:endParaRPr lang="en-US" sz="20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pic>
        <p:nvPicPr>
          <p:cNvPr id="9" name="Picture 3" descr="T:\gDrive\ML\JasonJackie\biz\Daniel\Wynn-typhoon\4.mediaPosts 永利皇宮&amp;天鴿風災.gif"/>
          <p:cNvPicPr>
            <a:picLocks noChangeAspect="1" noChangeArrowheads="1"/>
          </p:cNvPicPr>
          <p:nvPr/>
        </p:nvPicPr>
        <p:blipFill rotWithShape="1">
          <a:blip r:embed="rId2">
            <a:extLst>
              <a:ext uri="{28A0092B-C50C-407E-A947-70E740481C1C}">
                <a14:useLocalDpi xmlns:a14="http://schemas.microsoft.com/office/drawing/2010/main" val="0"/>
              </a:ext>
            </a:extLst>
          </a:blip>
          <a:srcRect l="13828" t="36830" r="52564" b="36642"/>
          <a:stretch/>
        </p:blipFill>
        <p:spPr bwMode="auto">
          <a:xfrm>
            <a:off x="2195736" y="2348880"/>
            <a:ext cx="3287195" cy="974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7975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Visualization &amp; Interpretation</a:t>
            </a:r>
          </a:p>
        </p:txBody>
      </p:sp>
      <p:sp>
        <p:nvSpPr>
          <p:cNvPr id="7" name="Content Placeholder 1"/>
          <p:cNvSpPr txBox="1">
            <a:spLocks/>
          </p:cNvSpPr>
          <p:nvPr/>
        </p:nvSpPr>
        <p:spPr>
          <a:xfrm>
            <a:off x="395536" y="1700808"/>
            <a:ext cx="547260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a:t>Present the data in human readable format</a:t>
            </a:r>
          </a:p>
          <a:p>
            <a:pPr>
              <a:buFont typeface="Arial" panose="020B0604020202020204" pitchFamily="34" charset="0"/>
              <a:buChar char="•"/>
            </a:pPr>
            <a:r>
              <a:rPr lang="en-US" sz="2000" dirty="0"/>
              <a:t>Highlight the key points</a:t>
            </a:r>
          </a:p>
          <a:p>
            <a:pPr>
              <a:buFont typeface="Arial" panose="020B0604020202020204" pitchFamily="34" charset="0"/>
              <a:buChar char="•"/>
            </a:pPr>
            <a:r>
              <a:rPr lang="en-US" sz="2000" dirty="0"/>
              <a:t>User interaction</a:t>
            </a:r>
          </a:p>
          <a:p>
            <a:pPr lvl="1"/>
            <a:r>
              <a:rPr lang="en-US" sz="2000" dirty="0"/>
              <a:t>Examples: drill down to see more details</a:t>
            </a:r>
          </a:p>
          <a:p>
            <a:pPr lvl="1"/>
            <a:endParaRPr lang="en-US" sz="2000" dirty="0"/>
          </a:p>
          <a:p>
            <a:pPr lvl="1"/>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pic>
        <p:nvPicPr>
          <p:cNvPr id="6" name="Picture 5" descr="Comparisons - Google Chrome"/>
          <p:cNvPicPr>
            <a:picLocks noChangeAspect="1"/>
          </p:cNvPicPr>
          <p:nvPr/>
        </p:nvPicPr>
        <p:blipFill rotWithShape="1">
          <a:blip r:embed="rId2">
            <a:extLst>
              <a:ext uri="{28A0092B-C50C-407E-A947-70E740481C1C}">
                <a14:useLocalDpi xmlns:a14="http://schemas.microsoft.com/office/drawing/2010/main" val="0"/>
              </a:ext>
            </a:extLst>
          </a:blip>
          <a:srcRect l="2917" t="16354" r="49271" b="7295"/>
          <a:stretch/>
        </p:blipFill>
        <p:spPr>
          <a:xfrm>
            <a:off x="5860107" y="1412776"/>
            <a:ext cx="3168352" cy="3258087"/>
          </a:xfrm>
          <a:prstGeom prst="rect">
            <a:avLst/>
          </a:prstGeom>
        </p:spPr>
      </p:pic>
      <p:pic>
        <p:nvPicPr>
          <p:cNvPr id="8" name="Picture 7" descr="FB Fan Pages Likes By Countries - Google Chrome"/>
          <p:cNvPicPr>
            <a:picLocks noChangeAspect="1"/>
          </p:cNvPicPr>
          <p:nvPr/>
        </p:nvPicPr>
        <p:blipFill rotWithShape="1">
          <a:blip r:embed="rId3">
            <a:extLst>
              <a:ext uri="{28A0092B-C50C-407E-A947-70E740481C1C}">
                <a14:useLocalDpi xmlns:a14="http://schemas.microsoft.com/office/drawing/2010/main" val="0"/>
              </a:ext>
            </a:extLst>
          </a:blip>
          <a:srcRect l="1458" t="12096" r="50208" b="1975"/>
          <a:stretch/>
        </p:blipFill>
        <p:spPr>
          <a:xfrm>
            <a:off x="2843808" y="3393771"/>
            <a:ext cx="2736304" cy="2753996"/>
          </a:xfrm>
          <a:prstGeom prst="rect">
            <a:avLst/>
          </a:prstGeom>
        </p:spPr>
      </p:pic>
    </p:spTree>
    <p:extLst>
      <p:ext uri="{BB962C8B-B14F-4D97-AF65-F5344CB8AC3E}">
        <p14:creationId xmlns:p14="http://schemas.microsoft.com/office/powerpoint/2010/main" val="25096663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smtClean="0"/>
              <a:t>Visualization – D3.js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D3.js is based standard technologies</a:t>
            </a:r>
          </a:p>
          <a:p>
            <a:pPr lvl="1">
              <a:buFont typeface="Arial" panose="020B0604020202020204" pitchFamily="34" charset="0"/>
              <a:buChar char="•"/>
            </a:pPr>
            <a:r>
              <a:rPr lang="en-US" sz="1600" dirty="0" smtClean="0"/>
              <a:t>SVG, JavaScript and running on Browsers</a:t>
            </a:r>
          </a:p>
          <a:p>
            <a:pPr lvl="1">
              <a:buFont typeface="Arial" panose="020B0604020202020204" pitchFamily="34" charset="0"/>
              <a:buChar char="•"/>
            </a:pPr>
            <a:r>
              <a:rPr lang="en-US" sz="1600" dirty="0" smtClean="0"/>
              <a:t>Separate the data (binding) to the presentation</a:t>
            </a:r>
          </a:p>
          <a:p>
            <a:pPr lvl="1">
              <a:buFont typeface="Arial" panose="020B0604020202020204" pitchFamily="34" charset="0"/>
              <a:buChar char="•"/>
            </a:pPr>
            <a:r>
              <a:rPr lang="en-US" sz="1600" dirty="0" smtClean="0"/>
              <a:t>Support user interactions and animations effects </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It’s free and has active communities</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D3 galleries</a:t>
            </a:r>
          </a:p>
          <a:p>
            <a:pPr lvl="1">
              <a:buFont typeface="Arial" panose="020B0604020202020204" pitchFamily="34" charset="0"/>
              <a:buChar char="•"/>
            </a:pPr>
            <a:r>
              <a:rPr lang="en-US" sz="1600" dirty="0">
                <a:hlinkClick r:id="rId2"/>
              </a:rPr>
              <a:t>https://</a:t>
            </a:r>
            <a:r>
              <a:rPr lang="en-US" sz="1600" dirty="0" smtClean="0">
                <a:hlinkClick r:id="rId2"/>
              </a:rPr>
              <a:t>github.com/d3/d3/wiki/gallery</a:t>
            </a:r>
            <a:endParaRPr lang="en-US" sz="1600" dirty="0" smtClean="0"/>
          </a:p>
          <a:p>
            <a:endParaRPr lang="en-US" sz="2700" dirty="0" smtClean="0"/>
          </a:p>
          <a:p>
            <a:r>
              <a:rPr lang="en-US" sz="1600" dirty="0" smtClean="0"/>
              <a:t>(</a:t>
            </a:r>
            <a:r>
              <a:rPr lang="en-US" sz="1600" dirty="0">
                <a:hlinkClick r:id="rId3"/>
              </a:rPr>
              <a:t>Tableau Software</a:t>
            </a:r>
            <a:r>
              <a:rPr lang="en-US" sz="1600" dirty="0" smtClean="0">
                <a:hlinkClick r:id="rId3"/>
              </a:rPr>
              <a:t> </a:t>
            </a:r>
            <a:r>
              <a:rPr lang="en-US" sz="1600" dirty="0" smtClean="0"/>
              <a:t>is free of charge if you upload your data to their server)</a:t>
            </a:r>
          </a:p>
          <a:p>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Tree>
    <p:extLst>
      <p:ext uri="{BB962C8B-B14F-4D97-AF65-F5344CB8AC3E}">
        <p14:creationId xmlns:p14="http://schemas.microsoft.com/office/powerpoint/2010/main" val="27215127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Course Objectives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dirty="0"/>
              <a:t>Appreciate the current technologies on investing and trading</a:t>
            </a:r>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r>
              <a:rPr lang="en-US" sz="2000" dirty="0" smtClean="0"/>
              <a:t>Challenges </a:t>
            </a:r>
            <a:r>
              <a:rPr lang="en-US" sz="2000" dirty="0"/>
              <a:t>of the financial industries</a:t>
            </a:r>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r>
              <a:rPr lang="en-US" sz="2000" dirty="0" smtClean="0"/>
              <a:t>Deeper </a:t>
            </a:r>
            <a:r>
              <a:rPr lang="en-US" sz="2000" dirty="0"/>
              <a:t>understanding of the buzz and </a:t>
            </a:r>
            <a:r>
              <a:rPr lang="en-US" sz="2000" dirty="0" smtClean="0"/>
              <a:t>trends on Big Data and AI</a:t>
            </a:r>
            <a:endParaRPr lang="en-US" sz="20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r>
              <a:rPr lang="en-US" sz="2000" dirty="0" smtClean="0"/>
              <a:t>Myths </a:t>
            </a:r>
            <a:r>
              <a:rPr lang="en-US" sz="2000" dirty="0"/>
              <a:t>vs Truths</a:t>
            </a:r>
          </a:p>
          <a:p>
            <a:pPr lvl="1"/>
            <a:r>
              <a:rPr lang="en-US" sz="2000" dirty="0"/>
              <a:t>Big Data not only Hadoop</a:t>
            </a:r>
          </a:p>
          <a:p>
            <a:pPr lvl="1"/>
            <a:r>
              <a:rPr lang="en-US" sz="2000" dirty="0"/>
              <a:t>AI not only Deep Learning</a:t>
            </a:r>
          </a:p>
          <a:p>
            <a:pPr lvl="1"/>
            <a:r>
              <a:rPr lang="en-US" sz="2000" dirty="0"/>
              <a:t>AI is not equal to Human Intelligent (as least not now)</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Tree>
    <p:extLst>
      <p:ext uri="{BB962C8B-B14F-4D97-AF65-F5344CB8AC3E}">
        <p14:creationId xmlns:p14="http://schemas.microsoft.com/office/powerpoint/2010/main" val="40113038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pPr marL="457200" indent="-457200"/>
            <a:r>
              <a:rPr lang="en-US" dirty="0"/>
              <a:t>Discussion: Usage of Big Data Applications</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400" dirty="0" smtClean="0"/>
              <a:t>About yourself, your work, your interests</a:t>
            </a:r>
          </a:p>
          <a:p>
            <a:pPr>
              <a:buFont typeface="Arial" panose="020B0604020202020204" pitchFamily="34" charset="0"/>
              <a:buChar char="•"/>
            </a:pPr>
            <a:r>
              <a:rPr lang="en-US" sz="2400" dirty="0" smtClean="0"/>
              <a:t>And how can Big Data/AI help you</a:t>
            </a:r>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pic>
        <p:nvPicPr>
          <p:cNvPr id="1026" name="Picture 2" descr="discussion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176972"/>
            <a:ext cx="5354960" cy="267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2335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Datatact System and Architecture</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400" dirty="0" smtClean="0"/>
              <a:t>IBM </a:t>
            </a:r>
            <a:r>
              <a:rPr lang="en-US" sz="2400" dirty="0" err="1" smtClean="0"/>
              <a:t>Bluemix</a:t>
            </a:r>
            <a:r>
              <a:rPr lang="en-US" sz="2400" dirty="0" smtClean="0"/>
              <a:t> Cloud</a:t>
            </a:r>
          </a:p>
          <a:p>
            <a:pPr>
              <a:buFont typeface="Arial" panose="020B0604020202020204" pitchFamily="34" charset="0"/>
              <a:buChar char="•"/>
            </a:pPr>
            <a:r>
              <a:rPr lang="en-US" sz="2400" dirty="0" smtClean="0"/>
              <a:t>MySQL Database</a:t>
            </a:r>
          </a:p>
          <a:p>
            <a:pPr>
              <a:buFont typeface="Arial" panose="020B0604020202020204" pitchFamily="34" charset="0"/>
              <a:buChar char="•"/>
            </a:pPr>
            <a:r>
              <a:rPr lang="en-US" sz="2400" dirty="0" smtClean="0"/>
              <a:t>Regular Expression </a:t>
            </a:r>
          </a:p>
          <a:p>
            <a:pPr>
              <a:buFont typeface="Arial" panose="020B0604020202020204" pitchFamily="34" charset="0"/>
              <a:buChar char="•"/>
            </a:pPr>
            <a:r>
              <a:rPr lang="en-US" sz="2400" dirty="0" smtClean="0"/>
              <a:t>Lucene Index</a:t>
            </a:r>
          </a:p>
          <a:p>
            <a:pPr>
              <a:buFont typeface="Arial" panose="020B0604020202020204" pitchFamily="34" charset="0"/>
              <a:buChar char="•"/>
            </a:pPr>
            <a:r>
              <a:rPr lang="en-US" sz="2400" dirty="0" smtClean="0"/>
              <a:t>Tomcat Web Server</a:t>
            </a:r>
          </a:p>
          <a:p>
            <a:pPr>
              <a:buFont typeface="Arial" panose="020B0604020202020204" pitchFamily="34" charset="0"/>
              <a:buChar char="•"/>
            </a:pPr>
            <a:r>
              <a:rPr lang="en-US" sz="2400" dirty="0" smtClean="0"/>
              <a:t>Java Programming Language</a:t>
            </a:r>
          </a:p>
          <a:p>
            <a:pPr>
              <a:buFont typeface="Arial" panose="020B0604020202020204" pitchFamily="34" charset="0"/>
              <a:buChar char="•"/>
            </a:pPr>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Tree>
    <p:extLst>
      <p:ext uri="{BB962C8B-B14F-4D97-AF65-F5344CB8AC3E}">
        <p14:creationId xmlns:p14="http://schemas.microsoft.com/office/powerpoint/2010/main" val="38787397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Big Data</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pic>
        <p:nvPicPr>
          <p:cNvPr id="6" name="Picture 5" descr="News Analytics | Amareos - Google Chrome"/>
          <p:cNvPicPr>
            <a:picLocks noChangeAspect="1"/>
          </p:cNvPicPr>
          <p:nvPr/>
        </p:nvPicPr>
        <p:blipFill rotWithShape="1">
          <a:blip r:embed="rId2">
            <a:extLst>
              <a:ext uri="{28A0092B-C50C-407E-A947-70E740481C1C}">
                <a14:useLocalDpi xmlns:a14="http://schemas.microsoft.com/office/drawing/2010/main" val="0"/>
              </a:ext>
            </a:extLst>
          </a:blip>
          <a:srcRect l="20079" t="20702" r="24505" b="19497"/>
          <a:stretch/>
        </p:blipFill>
        <p:spPr>
          <a:xfrm>
            <a:off x="1331640" y="1880828"/>
            <a:ext cx="6718677" cy="4104456"/>
          </a:xfrm>
          <a:prstGeom prst="rect">
            <a:avLst/>
          </a:prstGeom>
        </p:spPr>
      </p:pic>
    </p:spTree>
    <p:extLst>
      <p:ext uri="{BB962C8B-B14F-4D97-AF65-F5344CB8AC3E}">
        <p14:creationId xmlns:p14="http://schemas.microsoft.com/office/powerpoint/2010/main" val="76178123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Big Data</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4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8"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058" y="151537"/>
            <a:ext cx="6011366" cy="6040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96972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Key Technologies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Hadoop</a:t>
            </a:r>
            <a:endParaRPr lang="en-US" sz="18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Hashing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Map Reduce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SQL vs NoSQL</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810" y="1628800"/>
            <a:ext cx="6249670" cy="4599164"/>
          </a:xfrm>
          <a:prstGeom prst="rect">
            <a:avLst/>
          </a:prstGeom>
        </p:spPr>
      </p:pic>
    </p:spTree>
    <p:extLst>
      <p:ext uri="{BB962C8B-B14F-4D97-AF65-F5344CB8AC3E}">
        <p14:creationId xmlns:p14="http://schemas.microsoft.com/office/powerpoint/2010/main" val="4967676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Hadoop</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What exactly is Big Data</a:t>
            </a:r>
          </a:p>
          <a:p>
            <a:pPr lvl="1"/>
            <a:r>
              <a:rPr lang="en-US" sz="2000" dirty="0"/>
              <a:t>How big is big?</a:t>
            </a:r>
          </a:p>
          <a:p>
            <a:pPr lvl="1"/>
            <a:r>
              <a:rPr lang="en-US" sz="2000" dirty="0"/>
              <a:t>One possible answer: one computer cannot store all the required data (Moving </a:t>
            </a:r>
            <a:r>
              <a:rPr lang="en-US" sz="2000" dirty="0" smtClean="0"/>
              <a:t>“big” </a:t>
            </a:r>
            <a:r>
              <a:rPr lang="en-US" sz="2000" dirty="0"/>
              <a:t>data around the </a:t>
            </a:r>
            <a:r>
              <a:rPr lang="en-US" sz="2000" b="1" dirty="0">
                <a:solidFill>
                  <a:srgbClr val="0070C0"/>
                </a:solidFill>
              </a:rPr>
              <a:t>network is extremely </a:t>
            </a:r>
            <a:r>
              <a:rPr lang="en-US" sz="2000" b="1" dirty="0" smtClean="0">
                <a:solidFill>
                  <a:srgbClr val="0070C0"/>
                </a:solidFill>
              </a:rPr>
              <a:t>slow</a:t>
            </a:r>
            <a:r>
              <a:rPr lang="en-US" sz="2000" dirty="0" smtClean="0"/>
              <a:t>)</a:t>
            </a:r>
          </a:p>
          <a:p>
            <a:pPr lvl="1"/>
            <a:endParaRPr lang="en-US" sz="2000" dirty="0"/>
          </a:p>
          <a:p>
            <a:r>
              <a:rPr lang="en-US" sz="2000" b="1" dirty="0"/>
              <a:t>What is </a:t>
            </a:r>
            <a:r>
              <a:rPr lang="en-US" sz="2000" b="1" dirty="0" smtClean="0"/>
              <a:t>Hadoop</a:t>
            </a:r>
          </a:p>
          <a:p>
            <a:pPr lvl="1"/>
            <a:r>
              <a:rPr lang="en-US" sz="2000" dirty="0" smtClean="0"/>
              <a:t>Distributed </a:t>
            </a:r>
            <a:r>
              <a:rPr lang="en-US" sz="2000" dirty="0"/>
              <a:t>Filesystems</a:t>
            </a:r>
          </a:p>
          <a:p>
            <a:pPr lvl="1"/>
            <a:r>
              <a:rPr lang="en-US" sz="2000" dirty="0"/>
              <a:t>Map-reduce programming model</a:t>
            </a:r>
          </a:p>
          <a:p>
            <a:endParaRPr lang="en-US" sz="2000" dirty="0" smtClean="0"/>
          </a:p>
          <a:p>
            <a:r>
              <a:rPr lang="en-US" sz="2000" b="1" dirty="0" smtClean="0"/>
              <a:t>Do </a:t>
            </a:r>
            <a:r>
              <a:rPr lang="en-US" sz="2000" b="1" dirty="0"/>
              <a:t>I need Hadoop?</a:t>
            </a:r>
          </a:p>
          <a:p>
            <a:pPr lvl="1"/>
            <a:r>
              <a:rPr lang="en-US" sz="2000" dirty="0"/>
              <a:t>Can one computer store all the data comfortably?</a:t>
            </a:r>
          </a:p>
          <a:p>
            <a:pPr lvl="1"/>
            <a:r>
              <a:rPr lang="en-US" sz="2000" dirty="0"/>
              <a:t>More transactions or more data queries?</a:t>
            </a:r>
          </a:p>
          <a:p>
            <a:pPr lvl="1"/>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Tree>
    <p:extLst>
      <p:ext uri="{BB962C8B-B14F-4D97-AF65-F5344CB8AC3E}">
        <p14:creationId xmlns:p14="http://schemas.microsoft.com/office/powerpoint/2010/main" val="3957009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Hashing</a:t>
            </a:r>
            <a:endParaRPr lang="en-US" dirty="0"/>
          </a:p>
        </p:txBody>
      </p:sp>
      <p:sp>
        <p:nvSpPr>
          <p:cNvPr id="7" name="Content Placeholder 1"/>
          <p:cNvSpPr txBox="1">
            <a:spLocks/>
          </p:cNvSpPr>
          <p:nvPr/>
        </p:nvSpPr>
        <p:spPr>
          <a:xfrm>
            <a:off x="395536" y="1700808"/>
            <a:ext cx="3744416"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a:t>Indexed by Calculation</a:t>
            </a:r>
          </a:p>
          <a:p>
            <a:pPr lvl="1"/>
            <a:r>
              <a:rPr lang="en-US" sz="1800" b="1" dirty="0">
                <a:solidFill>
                  <a:srgbClr val="0070C0"/>
                </a:solidFill>
              </a:rPr>
              <a:t>One computer cannot host all the data </a:t>
            </a:r>
            <a:r>
              <a:rPr lang="en-US" sz="1800" dirty="0"/>
              <a:t>and need to </a:t>
            </a:r>
            <a:r>
              <a:rPr lang="en-US" sz="1800" b="1" dirty="0">
                <a:solidFill>
                  <a:srgbClr val="0070C0"/>
                </a:solidFill>
              </a:rPr>
              <a:t>distribute into multiple computers</a:t>
            </a:r>
            <a:r>
              <a:rPr lang="en-US" sz="1800" dirty="0"/>
              <a:t> (clusters of computers</a:t>
            </a:r>
            <a:r>
              <a:rPr lang="en-US" sz="1800" dirty="0" smtClean="0"/>
              <a:t>)</a:t>
            </a:r>
          </a:p>
          <a:p>
            <a:pPr lvl="1"/>
            <a:endParaRPr lang="en-US" sz="1800" dirty="0"/>
          </a:p>
          <a:p>
            <a:pPr lvl="1"/>
            <a:r>
              <a:rPr lang="en-US" sz="1800" dirty="0"/>
              <a:t>Hash function </a:t>
            </a:r>
            <a:r>
              <a:rPr lang="en-US" sz="1800" b="1" dirty="0">
                <a:solidFill>
                  <a:srgbClr val="0070C0"/>
                </a:solidFill>
              </a:rPr>
              <a:t>determine what data to store in which computer</a:t>
            </a:r>
          </a:p>
          <a:p>
            <a:pPr lvl="1"/>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pic>
        <p:nvPicPr>
          <p:cNvPr id="1026" name="Picture 2" descr="hash functi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6921" y="836712"/>
            <a:ext cx="4132632" cy="31683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ring hash functionçåçæå°çµæ"/>
          <p:cNvPicPr>
            <a:picLocks noChangeAspect="1" noChangeArrowheads="1"/>
          </p:cNvPicPr>
          <p:nvPr/>
        </p:nvPicPr>
        <p:blipFill rotWithShape="1">
          <a:blip r:embed="rId3">
            <a:extLst>
              <a:ext uri="{28A0092B-C50C-407E-A947-70E740481C1C}">
                <a14:useLocalDpi xmlns:a14="http://schemas.microsoft.com/office/drawing/2010/main" val="0"/>
              </a:ext>
            </a:extLst>
          </a:blip>
          <a:srcRect t="6335" b="44094"/>
          <a:stretch/>
        </p:blipFill>
        <p:spPr bwMode="auto">
          <a:xfrm>
            <a:off x="4139952" y="4351606"/>
            <a:ext cx="4762650" cy="1772522"/>
          </a:xfrm>
          <a:prstGeom prst="rect">
            <a:avLst/>
          </a:prstGeom>
          <a:noFill/>
          <a:extLst>
            <a:ext uri="{909E8E84-426E-40DD-AFC4-6F175D3DCCD1}">
              <a14:hiddenFill xmlns:a14="http://schemas.microsoft.com/office/drawing/2010/main">
                <a:solidFill>
                  <a:srgbClr val="FFFFFF"/>
                </a:solidFill>
              </a14:hiddenFill>
            </a:ext>
          </a:extLst>
        </p:spPr>
      </p:pic>
      <p:sp>
        <p:nvSpPr>
          <p:cNvPr id="2" name="Down Arrow 1"/>
          <p:cNvSpPr/>
          <p:nvPr/>
        </p:nvSpPr>
        <p:spPr bwMode="auto">
          <a:xfrm rot="10800000">
            <a:off x="6507418" y="3868623"/>
            <a:ext cx="404871" cy="496479"/>
          </a:xfrm>
          <a:prstGeom prst="down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1562892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Map-Reduce</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Data Parallelism</a:t>
            </a:r>
          </a:p>
          <a:p>
            <a:pPr lvl="1"/>
            <a:r>
              <a:rPr lang="en-US" sz="1800" b="1" dirty="0" smtClean="0">
                <a:solidFill>
                  <a:srgbClr val="0070C0"/>
                </a:solidFill>
              </a:rPr>
              <a:t>Moving </a:t>
            </a:r>
            <a:r>
              <a:rPr lang="en-US" sz="1800" b="1" dirty="0">
                <a:solidFill>
                  <a:srgbClr val="0070C0"/>
                </a:solidFill>
              </a:rPr>
              <a:t>the program to the data</a:t>
            </a:r>
            <a:r>
              <a:rPr lang="en-US" sz="1800" dirty="0"/>
              <a:t> </a:t>
            </a:r>
            <a:r>
              <a:rPr lang="en-US" sz="1800" dirty="0" smtClean="0"/>
              <a:t>(rather </a:t>
            </a:r>
            <a:r>
              <a:rPr lang="en-US" sz="1800" dirty="0"/>
              <a:t>than data to the program</a:t>
            </a:r>
            <a:r>
              <a:rPr lang="en-US" sz="1800" dirty="0" smtClean="0"/>
              <a:t>)</a:t>
            </a:r>
          </a:p>
          <a:p>
            <a:pPr lvl="1"/>
            <a:r>
              <a:rPr lang="en-US" sz="1800" b="1" dirty="0">
                <a:solidFill>
                  <a:srgbClr val="0070C0"/>
                </a:solidFill>
              </a:rPr>
              <a:t>Split</a:t>
            </a:r>
            <a:r>
              <a:rPr lang="en-US" sz="1800" dirty="0" smtClean="0"/>
              <a:t> the task, compute </a:t>
            </a:r>
            <a:r>
              <a:rPr lang="en-US" sz="1800" b="1" dirty="0">
                <a:solidFill>
                  <a:srgbClr val="0070C0"/>
                </a:solidFill>
              </a:rPr>
              <a:t>sub results </a:t>
            </a:r>
            <a:r>
              <a:rPr lang="en-US" sz="1800" dirty="0" smtClean="0"/>
              <a:t>and </a:t>
            </a:r>
            <a:r>
              <a:rPr lang="en-US" sz="1800" b="1" dirty="0">
                <a:solidFill>
                  <a:srgbClr val="0070C0"/>
                </a:solidFill>
              </a:rPr>
              <a:t>combine</a:t>
            </a:r>
            <a:r>
              <a:rPr lang="en-US" sz="1800" dirty="0" smtClean="0"/>
              <a:t> them back for final result</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pic>
        <p:nvPicPr>
          <p:cNvPr id="2050" name="Picture 2" descr="mapreduce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267042"/>
            <a:ext cx="6192687" cy="2928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6011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Tree</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smtClean="0"/>
              <a:t>Searching </a:t>
            </a:r>
            <a:r>
              <a:rPr lang="en-US" sz="2000" dirty="0"/>
              <a:t>and Sorting</a:t>
            </a:r>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pic>
        <p:nvPicPr>
          <p:cNvPr id="8" name="Picture 2" descr="http://www.geeksforgeeks.org/wp-content/uploads/BinaryTre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132856"/>
            <a:ext cx="5972175" cy="375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4146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SQL vs NoSQL Databases</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b="1" dirty="0" smtClean="0"/>
              <a:t>ACID </a:t>
            </a:r>
            <a:r>
              <a:rPr lang="en-US" sz="2000" b="1" dirty="0"/>
              <a:t>vs </a:t>
            </a:r>
            <a:r>
              <a:rPr lang="en-US" sz="2000" b="1" dirty="0" smtClean="0"/>
              <a:t>CAP</a:t>
            </a:r>
          </a:p>
          <a:p>
            <a:pPr lvl="1"/>
            <a:r>
              <a:rPr lang="en-US" sz="1800" dirty="0" smtClean="0"/>
              <a:t>Atomic</a:t>
            </a:r>
            <a:r>
              <a:rPr lang="en-US" sz="1800" dirty="0"/>
              <a:t>, Consistent, Isolated, </a:t>
            </a:r>
            <a:r>
              <a:rPr lang="en-US" sz="1800" dirty="0" smtClean="0"/>
              <a:t>Durable</a:t>
            </a:r>
          </a:p>
          <a:p>
            <a:pPr lvl="1"/>
            <a:r>
              <a:rPr lang="en-US" sz="1800" dirty="0" smtClean="0"/>
              <a:t>Consistent</a:t>
            </a:r>
            <a:r>
              <a:rPr lang="en-US" sz="1800" dirty="0"/>
              <a:t>, </a:t>
            </a:r>
            <a:r>
              <a:rPr lang="en-US" sz="1800" dirty="0" smtClean="0"/>
              <a:t>Available</a:t>
            </a:r>
            <a:r>
              <a:rPr lang="en-US" sz="1800" dirty="0"/>
              <a:t>, Partition </a:t>
            </a:r>
            <a:r>
              <a:rPr lang="en-US" sz="1800" dirty="0" smtClean="0"/>
              <a:t>Tolerant</a:t>
            </a:r>
          </a:p>
          <a:p>
            <a:pPr marL="457200" lvl="1" indent="0">
              <a:buNone/>
            </a:pPr>
            <a:r>
              <a:rPr lang="en-US" sz="1600" dirty="0" smtClean="0"/>
              <a:t>(CAP </a:t>
            </a:r>
            <a:r>
              <a:rPr lang="en-US" sz="1600" i="1" dirty="0" smtClean="0"/>
              <a:t>can’t </a:t>
            </a:r>
            <a:r>
              <a:rPr lang="en-US" sz="1600" i="1" dirty="0"/>
              <a:t>have all three</a:t>
            </a:r>
            <a:r>
              <a:rPr lang="en-US" sz="1600" dirty="0"/>
              <a:t>. </a:t>
            </a:r>
            <a:r>
              <a:rPr lang="en-US" sz="1600" i="1" dirty="0" smtClean="0"/>
              <a:t>In </a:t>
            </a:r>
            <a:r>
              <a:rPr lang="en-US" sz="1600" i="1" dirty="0"/>
              <a:t>the face of network partitions, you can’t always have both perfect consistency and 100% availability</a:t>
            </a:r>
            <a:r>
              <a:rPr lang="en-US" sz="1600" i="1" dirty="0" smtClean="0"/>
              <a:t>.)</a:t>
            </a:r>
            <a:endParaRPr lang="en-US" sz="1600" dirty="0"/>
          </a:p>
          <a:p>
            <a:pPr lvl="1"/>
            <a:endParaRPr lang="en-US" sz="1800" dirty="0"/>
          </a:p>
          <a:p>
            <a:pPr marL="457200" indent="-457200">
              <a:buFont typeface="Arial" panose="020B0604020202020204" pitchFamily="34" charset="0"/>
              <a:buChar char="•"/>
            </a:pPr>
            <a:r>
              <a:rPr lang="en-US" sz="2000" dirty="0"/>
              <a:t>Relational (Table) vs </a:t>
            </a:r>
            <a:r>
              <a:rPr lang="en-US" sz="2000" dirty="0" smtClean="0"/>
              <a:t>Document/Graph/Key-Value</a:t>
            </a:r>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r>
              <a:rPr lang="en-US" sz="2000" dirty="0" smtClean="0"/>
              <a:t>Schema </a:t>
            </a:r>
            <a:r>
              <a:rPr lang="en-US" sz="2000" dirty="0"/>
              <a:t>vs Schema-less (Scheme-on-read)</a:t>
            </a:r>
          </a:p>
          <a:p>
            <a:pPr marL="457200" indent="-457200">
              <a:buFont typeface="Arial" panose="020B0604020202020204" pitchFamily="34" charset="0"/>
              <a:buChar char="•"/>
            </a:pPr>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Tree>
    <p:extLst>
      <p:ext uri="{BB962C8B-B14F-4D97-AF65-F5344CB8AC3E}">
        <p14:creationId xmlns:p14="http://schemas.microsoft.com/office/powerpoint/2010/main" val="1174614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Course Overview</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a:t>Big Data Processing and Analysis</a:t>
            </a:r>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Sentiment Analysis &amp; NLP (Natural Language Processing)</a:t>
            </a:r>
            <a:endParaRPr lang="en-US" sz="2000" dirty="0"/>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Automated </a:t>
            </a:r>
            <a:r>
              <a:rPr lang="en-US" sz="2000" dirty="0"/>
              <a:t>Trading </a:t>
            </a:r>
            <a:r>
              <a:rPr lang="en-US" sz="2000" dirty="0" smtClean="0"/>
              <a:t>(Algorithmic Trading)</a:t>
            </a:r>
            <a:endParaRPr lang="en-US" sz="2000" dirty="0"/>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Artificial Intelligence and Predictive Analytics</a:t>
            </a:r>
            <a:endParaRPr lang="en-US" sz="2000" dirty="0"/>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Challenges </a:t>
            </a:r>
            <a:r>
              <a:rPr lang="en-US" sz="2000" dirty="0"/>
              <a:t>of Deep &amp; Reinforcement Learning (Alpha-Go)</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Tree>
    <p:extLst>
      <p:ext uri="{BB962C8B-B14F-4D97-AF65-F5344CB8AC3E}">
        <p14:creationId xmlns:p14="http://schemas.microsoft.com/office/powerpoint/2010/main" val="6099810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SQL vs NoSQL Databases</a:t>
            </a:r>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b="1" dirty="0" smtClean="0"/>
              <a:t>Row oriented vs Columnar</a:t>
            </a:r>
          </a:p>
          <a:p>
            <a:pPr lvl="1">
              <a:buFont typeface="Arial" panose="020B0604020202020204" pitchFamily="34" charset="0"/>
              <a:buChar char="•"/>
            </a:pPr>
            <a:r>
              <a:rPr lang="en-US" sz="1800" dirty="0" smtClean="0"/>
              <a:t>Column values </a:t>
            </a:r>
            <a:r>
              <a:rPr lang="en-US" sz="1800" dirty="0"/>
              <a:t>are physically together, </a:t>
            </a:r>
            <a:r>
              <a:rPr lang="en-US" sz="1800" dirty="0" smtClean="0"/>
              <a:t>efficiently read </a:t>
            </a:r>
            <a:r>
              <a:rPr lang="en-US" sz="1800" dirty="0"/>
              <a:t>data </a:t>
            </a:r>
            <a:r>
              <a:rPr lang="en-US" sz="1800" dirty="0" smtClean="0"/>
              <a:t>from the whole column</a:t>
            </a:r>
          </a:p>
          <a:p>
            <a:pPr marL="0" indent="0"/>
            <a:endParaRPr lang="en-US" sz="2000" dirty="0"/>
          </a:p>
          <a:p>
            <a:pPr marL="457200" indent="-457200">
              <a:buFont typeface="Arial" panose="020B0604020202020204" pitchFamily="34" charset="0"/>
              <a:buChar char="•"/>
            </a:pPr>
            <a:r>
              <a:rPr lang="en-US" sz="2000" b="1" dirty="0" smtClean="0"/>
              <a:t>OLAP </a:t>
            </a:r>
            <a:r>
              <a:rPr lang="en-US" sz="2000" b="1" dirty="0"/>
              <a:t>vs </a:t>
            </a:r>
            <a:r>
              <a:rPr lang="en-US" sz="2000" b="1" dirty="0" smtClean="0"/>
              <a:t>OLTP</a:t>
            </a:r>
          </a:p>
          <a:p>
            <a:pPr marL="857250" lvl="1" indent="-457200">
              <a:buFont typeface="Arial" panose="020B0604020202020204" pitchFamily="34" charset="0"/>
              <a:buChar char="•"/>
            </a:pPr>
            <a:r>
              <a:rPr lang="en-US" sz="1800" dirty="0" smtClean="0"/>
              <a:t>On-Line Analytical Processing</a:t>
            </a:r>
          </a:p>
          <a:p>
            <a:pPr marL="857250" lvl="1" indent="-457200">
              <a:buFont typeface="Arial" panose="020B0604020202020204" pitchFamily="34" charset="0"/>
              <a:buChar char="•"/>
            </a:pPr>
            <a:r>
              <a:rPr lang="en-US" sz="1800" dirty="0"/>
              <a:t>On-Line </a:t>
            </a:r>
            <a:r>
              <a:rPr lang="en-US" sz="1800" dirty="0" smtClean="0"/>
              <a:t>Transaction </a:t>
            </a:r>
            <a:r>
              <a:rPr lang="en-US" sz="1800" dirty="0"/>
              <a:t>Processing</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Tree>
    <p:extLst>
      <p:ext uri="{BB962C8B-B14F-4D97-AF65-F5344CB8AC3E}">
        <p14:creationId xmlns:p14="http://schemas.microsoft.com/office/powerpoint/2010/main" val="26837735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Do you need Big Data Solution</a:t>
            </a:r>
            <a:endParaRPr lang="en-US" dirty="0"/>
          </a:p>
        </p:txBody>
      </p:sp>
      <p:sp>
        <p:nvSpPr>
          <p:cNvPr id="7" name="Content Placeholder 1"/>
          <p:cNvSpPr txBox="1">
            <a:spLocks/>
          </p:cNvSpPr>
          <p:nvPr/>
        </p:nvSpPr>
        <p:spPr>
          <a:xfrm>
            <a:off x="395536" y="1700808"/>
            <a:ext cx="8352928"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dirty="0"/>
              <a:t>Are you </a:t>
            </a:r>
            <a:r>
              <a:rPr lang="en-US" sz="2000" dirty="0" smtClean="0"/>
              <a:t>a data company ? </a:t>
            </a:r>
            <a:endParaRPr lang="en-US" sz="32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r>
              <a:rPr lang="en-US" sz="2000" dirty="0" smtClean="0"/>
              <a:t>Is your </a:t>
            </a:r>
            <a:r>
              <a:rPr lang="en-US" sz="2000" dirty="0"/>
              <a:t>data </a:t>
            </a:r>
            <a:r>
              <a:rPr lang="en-US" sz="2000" dirty="0" smtClean="0"/>
              <a:t>growing exponentially </a:t>
            </a:r>
            <a:r>
              <a:rPr lang="en-US" sz="2000" dirty="0"/>
              <a:t>(internet scale) </a:t>
            </a:r>
            <a:r>
              <a:rPr lang="en-US" sz="2000" dirty="0" smtClean="0"/>
              <a:t>or faster </a:t>
            </a:r>
            <a:r>
              <a:rPr lang="en-US" sz="2000" dirty="0"/>
              <a:t>than the growth of </a:t>
            </a:r>
            <a:r>
              <a:rPr lang="en-US" sz="2000" dirty="0" smtClean="0"/>
              <a:t>single-disk storage capacity?</a:t>
            </a:r>
            <a:endParaRPr lang="en-US" sz="3200" dirty="0"/>
          </a:p>
          <a:p>
            <a:pPr marL="0" indent="0"/>
            <a:r>
              <a:rPr lang="en-US" sz="2000" dirty="0"/>
              <a:t> </a:t>
            </a:r>
            <a:endParaRPr lang="en-US" sz="3200" dirty="0"/>
          </a:p>
          <a:p>
            <a:pPr marL="457200" indent="-457200">
              <a:buFont typeface="Arial" panose="020B0604020202020204" pitchFamily="34" charset="0"/>
              <a:buChar char="•"/>
            </a:pPr>
            <a:r>
              <a:rPr lang="en-US" sz="2000" dirty="0" smtClean="0"/>
              <a:t>Is </a:t>
            </a:r>
            <a:r>
              <a:rPr lang="en-US" sz="2000" dirty="0"/>
              <a:t>your data mostly immutable </a:t>
            </a:r>
            <a:r>
              <a:rPr lang="en-US" sz="2000" dirty="0" smtClean="0"/>
              <a:t>(i.e. write </a:t>
            </a:r>
            <a:r>
              <a:rPr lang="en-US" sz="2000" dirty="0"/>
              <a:t>once, </a:t>
            </a:r>
            <a:r>
              <a:rPr lang="en-US" sz="2000" dirty="0" smtClean="0"/>
              <a:t>read </a:t>
            </a:r>
            <a:r>
              <a:rPr lang="en-US" sz="2000" dirty="0"/>
              <a:t>many </a:t>
            </a:r>
            <a:r>
              <a:rPr lang="en-US" sz="2000" dirty="0" smtClean="0"/>
              <a:t>times)?</a:t>
            </a:r>
            <a:endParaRPr lang="en-US" sz="3200" dirty="0"/>
          </a:p>
          <a:p>
            <a:pPr marL="0" indent="0"/>
            <a:r>
              <a:rPr lang="en-US" sz="2000" dirty="0"/>
              <a:t> </a:t>
            </a:r>
            <a:endParaRPr lang="en-US" sz="3200" dirty="0"/>
          </a:p>
          <a:p>
            <a:pPr marL="0" indent="0"/>
            <a:endParaRPr lang="en-US" sz="3200" dirty="0"/>
          </a:p>
          <a:p>
            <a:pPr marL="0" indent="0"/>
            <a:r>
              <a:rPr lang="en-US" sz="3200" dirty="0" smtClean="0"/>
              <a:t>&gt;&gt; </a:t>
            </a:r>
            <a:r>
              <a:rPr lang="en-US" sz="2400" dirty="0" smtClean="0"/>
              <a:t>If not, probably </a:t>
            </a:r>
            <a:r>
              <a:rPr lang="en-US" sz="2400" dirty="0"/>
              <a:t>you don’t need Hadoop or the related Big Data tech</a:t>
            </a:r>
            <a:endParaRPr lang="en-US" sz="36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Tree>
    <p:extLst>
      <p:ext uri="{BB962C8B-B14F-4D97-AF65-F5344CB8AC3E}">
        <p14:creationId xmlns:p14="http://schemas.microsoft.com/office/powerpoint/2010/main" val="25396503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ESIGN_B_final-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547664" y="4371181"/>
            <a:ext cx="6048672" cy="1362075"/>
          </a:xfrm>
        </p:spPr>
        <p:txBody>
          <a:bodyPr/>
          <a:lstStyle/>
          <a:p>
            <a:r>
              <a:rPr lang="en-US" dirty="0" smtClean="0">
                <a:solidFill>
                  <a:srgbClr val="152E82"/>
                </a:solidFill>
              </a:rPr>
              <a:t>Thank you</a:t>
            </a:r>
            <a:endParaRPr lang="en-US" dirty="0">
              <a:solidFill>
                <a:srgbClr val="152E82"/>
              </a:solidFill>
            </a:endParaRPr>
          </a:p>
        </p:txBody>
      </p:sp>
      <p:sp>
        <p:nvSpPr>
          <p:cNvPr id="4" name="Slide Number Placeholder 3"/>
          <p:cNvSpPr>
            <a:spLocks noGrp="1"/>
          </p:cNvSpPr>
          <p:nvPr>
            <p:ph type="sldNum" sz="quarter" idx="11"/>
          </p:nvPr>
        </p:nvSpPr>
        <p:spPr/>
        <p:txBody>
          <a:bodyPr/>
          <a:lstStyle/>
          <a:p>
            <a:fld id="{302B3540-29DB-9849-B58B-883D2E76A773}" type="slidenum">
              <a:rPr lang="en-US" smtClean="0">
                <a:solidFill>
                  <a:schemeClr val="bg1"/>
                </a:solidFill>
              </a:rPr>
              <a:pPr/>
              <a:t>72</a:t>
            </a:fld>
            <a:endParaRPr lang="en-US" sz="1400" dirty="0">
              <a:solidFill>
                <a:schemeClr val="bg1"/>
              </a:solidFill>
              <a:latin typeface="Arial" charset="0"/>
            </a:endParaRPr>
          </a:p>
        </p:txBody>
      </p:sp>
    </p:spTree>
    <p:extLst>
      <p:ext uri="{BB962C8B-B14F-4D97-AF65-F5344CB8AC3E}">
        <p14:creationId xmlns:p14="http://schemas.microsoft.com/office/powerpoint/2010/main" val="28344601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Assessment</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Continuous </a:t>
            </a:r>
            <a:r>
              <a:rPr lang="en-US" sz="1800" b="1" dirty="0" smtClean="0"/>
              <a:t>Assessment</a:t>
            </a:r>
          </a:p>
          <a:p>
            <a:r>
              <a:rPr lang="en-US" sz="1800" dirty="0" smtClean="0"/>
              <a:t>	</a:t>
            </a:r>
            <a:r>
              <a:rPr lang="en-US" sz="1800" b="1" dirty="0" smtClean="0">
                <a:solidFill>
                  <a:srgbClr val="0070C0"/>
                </a:solidFill>
              </a:rPr>
              <a:t>In-class computer assignment </a:t>
            </a:r>
            <a:r>
              <a:rPr lang="en-US" sz="1800" dirty="0" smtClean="0"/>
              <a:t>which include the usage of different applications &amp; methodologies</a:t>
            </a:r>
          </a:p>
          <a:p>
            <a:endParaRPr lang="en-US" sz="1800" dirty="0"/>
          </a:p>
          <a:p>
            <a:pPr>
              <a:buFont typeface="Arial" panose="020B0604020202020204" pitchFamily="34" charset="0"/>
              <a:buChar char="•"/>
            </a:pPr>
            <a:r>
              <a:rPr lang="en-US" sz="1800" b="1" dirty="0" smtClean="0"/>
              <a:t>Final Assessment</a:t>
            </a:r>
          </a:p>
          <a:p>
            <a:r>
              <a:rPr lang="en-US" sz="1800" dirty="0" smtClean="0"/>
              <a:t>	</a:t>
            </a:r>
            <a:r>
              <a:rPr lang="en-US" sz="1800" b="1" dirty="0" smtClean="0">
                <a:solidFill>
                  <a:srgbClr val="0070C0"/>
                </a:solidFill>
              </a:rPr>
              <a:t>15-mins (3-5 persons) group project presentation </a:t>
            </a:r>
            <a:r>
              <a:rPr lang="en-US" sz="1800" dirty="0" smtClean="0"/>
              <a:t>which integrate knowledge in this module, apply different AI methodologies and software to process big data and interpret the results that leads to investment decision making practically.  </a:t>
            </a:r>
          </a:p>
          <a:p>
            <a:r>
              <a:rPr lang="en-US" sz="1800" dirty="0" smtClean="0">
                <a:solidFill>
                  <a:srgbClr val="00B050"/>
                </a:solidFill>
              </a:rPr>
              <a:t>	</a:t>
            </a:r>
            <a:endParaRPr lang="en-US" sz="1800" dirty="0">
              <a:solidFill>
                <a:srgbClr val="00B050"/>
              </a:solidFill>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Tree>
    <p:extLst>
      <p:ext uri="{BB962C8B-B14F-4D97-AF65-F5344CB8AC3E}">
        <p14:creationId xmlns:p14="http://schemas.microsoft.com/office/powerpoint/2010/main" val="1102673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Approach</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Interactive</a:t>
            </a:r>
          </a:p>
          <a:p>
            <a:pPr lvl="1"/>
            <a:r>
              <a:rPr lang="en-US" sz="1800" dirty="0"/>
              <a:t>Feedback &amp; discussions</a:t>
            </a:r>
          </a:p>
          <a:p>
            <a:pPr lvl="1"/>
            <a:r>
              <a:rPr lang="en-US" sz="1800" dirty="0"/>
              <a:t>Experiments</a:t>
            </a:r>
          </a:p>
          <a:p>
            <a:pPr lvl="1"/>
            <a:r>
              <a:rPr lang="en-US" sz="1800" dirty="0"/>
              <a:t>Have </a:t>
            </a:r>
            <a:r>
              <a:rPr lang="en-US" sz="1800" dirty="0" smtClean="0"/>
              <a:t>fun</a:t>
            </a:r>
          </a:p>
          <a:p>
            <a:pPr lvl="1"/>
            <a:endParaRPr lang="en-US" sz="1800" dirty="0"/>
          </a:p>
          <a:p>
            <a:pPr>
              <a:buFont typeface="Arial" panose="020B0604020202020204" pitchFamily="34" charset="0"/>
              <a:buChar char="•"/>
            </a:pPr>
            <a:r>
              <a:rPr lang="en-US" sz="1800" b="1" dirty="0"/>
              <a:t>Real-World Examples</a:t>
            </a:r>
          </a:p>
          <a:p>
            <a:pPr lvl="1"/>
            <a:r>
              <a:rPr lang="en-US" sz="1800" dirty="0"/>
              <a:t>Datatact Web </a:t>
            </a:r>
          </a:p>
          <a:p>
            <a:pPr lvl="1"/>
            <a:r>
              <a:rPr lang="en-US" sz="1800" dirty="0"/>
              <a:t>Trading </a:t>
            </a:r>
            <a:r>
              <a:rPr lang="en-US" sz="1800" dirty="0" smtClean="0"/>
              <a:t>Systems</a:t>
            </a:r>
          </a:p>
          <a:p>
            <a:pPr lvl="1"/>
            <a:endParaRPr lang="en-US" sz="1800" dirty="0"/>
          </a:p>
          <a:p>
            <a:pPr>
              <a:buFont typeface="Arial" panose="020B0604020202020204" pitchFamily="34" charset="0"/>
              <a:buChar char="•"/>
            </a:pPr>
            <a:r>
              <a:rPr lang="en-US" sz="1800" b="1" dirty="0"/>
              <a:t>Industry Experience Sharing</a:t>
            </a:r>
          </a:p>
          <a:p>
            <a:pPr lvl="1"/>
            <a:r>
              <a:rPr lang="en-US" sz="1800" dirty="0"/>
              <a:t>Electronic Trading Desk</a:t>
            </a:r>
          </a:p>
          <a:p>
            <a:pPr lvl="1"/>
            <a:r>
              <a:rPr lang="en-US" sz="1800" dirty="0"/>
              <a:t>Algo Trading Strategies</a:t>
            </a:r>
          </a:p>
          <a:p>
            <a:pPr lvl="1"/>
            <a:r>
              <a:rPr lang="en-US" sz="1800" dirty="0"/>
              <a:t>How big firms trade </a:t>
            </a:r>
            <a:r>
              <a:rPr lang="en-US" sz="1800" dirty="0" smtClean="0"/>
              <a:t>stocks</a:t>
            </a:r>
          </a:p>
          <a:p>
            <a:pPr lvl="1"/>
            <a:r>
              <a:rPr lang="en-US" sz="1800" dirty="0" smtClean="0"/>
              <a:t>Big Data and AI startup</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Tree>
    <p:extLst>
      <p:ext uri="{BB962C8B-B14F-4D97-AF65-F5344CB8AC3E}">
        <p14:creationId xmlns:p14="http://schemas.microsoft.com/office/powerpoint/2010/main" val="3954696175"/>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15226</TotalTime>
  <Words>2556</Words>
  <Application>Microsoft Office PowerPoint</Application>
  <PresentationFormat>On-screen Show (4:3)</PresentationFormat>
  <Paragraphs>517</Paragraphs>
  <Slides>72</Slides>
  <Notes>0</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PowerPoint Template-CBF</vt:lpstr>
      <vt:lpstr>Big Data, A.I. and Investing</vt:lpstr>
      <vt:lpstr>Introduction to Big Data</vt:lpstr>
      <vt:lpstr>My Background</vt:lpstr>
      <vt:lpstr>My Work</vt:lpstr>
      <vt:lpstr>My Work</vt:lpstr>
      <vt:lpstr>Course Objectives </vt:lpstr>
      <vt:lpstr>Course Overview</vt:lpstr>
      <vt:lpstr>Assessment</vt:lpstr>
      <vt:lpstr>Approach</vt:lpstr>
      <vt:lpstr>Your Input…….</vt:lpstr>
      <vt:lpstr>Key Themes</vt:lpstr>
      <vt:lpstr>Roles of Humans and Machines</vt:lpstr>
      <vt:lpstr>Trend #1: Data, Data, Data….</vt:lpstr>
      <vt:lpstr>Individuals: Social Media </vt:lpstr>
      <vt:lpstr>Individuals: Digital Footprints</vt:lpstr>
      <vt:lpstr>Business Processes</vt:lpstr>
      <vt:lpstr>Satellite image: Oil Reserve</vt:lpstr>
      <vt:lpstr>Satellite image: Parking Lots</vt:lpstr>
      <vt:lpstr>Alternative Data Summary</vt:lpstr>
      <vt:lpstr>Trend #2: AI, AI, AI………</vt:lpstr>
      <vt:lpstr>Fintech</vt:lpstr>
      <vt:lpstr>Insurtech</vt:lpstr>
      <vt:lpstr>The AI in Fintech &amp; Insurtech</vt:lpstr>
      <vt:lpstr>Example: HSBC Ask Amy Chatbot</vt:lpstr>
      <vt:lpstr>Example: Amazon Alexa</vt:lpstr>
      <vt:lpstr>Example: Insurance Apps</vt:lpstr>
      <vt:lpstr>Example: Personal Health</vt:lpstr>
      <vt:lpstr>Example: P2P Insurance</vt:lpstr>
      <vt:lpstr>Example: Machine Readable News </vt:lpstr>
      <vt:lpstr>Example: AI Investment</vt:lpstr>
      <vt:lpstr>Example: AI ETF</vt:lpstr>
      <vt:lpstr>Example: Social Trading</vt:lpstr>
      <vt:lpstr>Example: Social Trading</vt:lpstr>
      <vt:lpstr>Demo: Google AI Cloud</vt:lpstr>
      <vt:lpstr>Datatact Web</vt:lpstr>
      <vt:lpstr>Datatact Web</vt:lpstr>
      <vt:lpstr>Datatact Web</vt:lpstr>
      <vt:lpstr>Datatact Web</vt:lpstr>
      <vt:lpstr>Datatact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Development Pipelines</vt:lpstr>
      <vt:lpstr>Data Extraction &amp; Storage</vt:lpstr>
      <vt:lpstr>Pre Process</vt:lpstr>
      <vt:lpstr>Post Process</vt:lpstr>
      <vt:lpstr>Indexing</vt:lpstr>
      <vt:lpstr>Search Query</vt:lpstr>
      <vt:lpstr>Relevance &amp; Sorting</vt:lpstr>
      <vt:lpstr>Google PageRank</vt:lpstr>
      <vt:lpstr>Vector Space Model (Word Embedding)</vt:lpstr>
      <vt:lpstr>Social Media Ranking</vt:lpstr>
      <vt:lpstr>Visualization &amp; Interpretation</vt:lpstr>
      <vt:lpstr>Visualization – D3.js </vt:lpstr>
      <vt:lpstr>Discussion: Usage of Big Data Applications</vt:lpstr>
      <vt:lpstr>Datatact System and Architecture</vt:lpstr>
      <vt:lpstr>Big Data</vt:lpstr>
      <vt:lpstr>Big Data</vt:lpstr>
      <vt:lpstr>Key Technologies</vt:lpstr>
      <vt:lpstr>Hadoop</vt:lpstr>
      <vt:lpstr>Hashing</vt:lpstr>
      <vt:lpstr>Map-Reduce</vt:lpstr>
      <vt:lpstr>Tree</vt:lpstr>
      <vt:lpstr>SQL vs NoSQL Databases</vt:lpstr>
      <vt:lpstr>SQL vs NoSQL Databases</vt:lpstr>
      <vt:lpstr>Do you need Big Data Solution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kenl</cp:lastModifiedBy>
  <cp:revision>74</cp:revision>
  <cp:lastPrinted>2013-10-02T07:30:28Z</cp:lastPrinted>
  <dcterms:created xsi:type="dcterms:W3CDTF">2018-01-14T13:40:03Z</dcterms:created>
  <dcterms:modified xsi:type="dcterms:W3CDTF">2018-08-01T00:42:03Z</dcterms:modified>
</cp:coreProperties>
</file>